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300" r:id="rId2"/>
    <p:sldId id="256" r:id="rId3"/>
    <p:sldId id="323" r:id="rId4"/>
    <p:sldId id="275" r:id="rId5"/>
    <p:sldId id="276" r:id="rId6"/>
    <p:sldId id="277" r:id="rId7"/>
    <p:sldId id="278" r:id="rId8"/>
    <p:sldId id="279" r:id="rId9"/>
    <p:sldId id="280" r:id="rId10"/>
    <p:sldId id="281" r:id="rId11"/>
    <p:sldId id="282" r:id="rId12"/>
    <p:sldId id="283" r:id="rId13"/>
    <p:sldId id="284" r:id="rId14"/>
    <p:sldId id="285" r:id="rId15"/>
    <p:sldId id="324" r:id="rId16"/>
    <p:sldId id="268" r:id="rId17"/>
    <p:sldId id="304" r:id="rId18"/>
    <p:sldId id="305" r:id="rId19"/>
    <p:sldId id="306" r:id="rId20"/>
    <p:sldId id="308" r:id="rId21"/>
    <p:sldId id="309" r:id="rId22"/>
    <p:sldId id="314" r:id="rId23"/>
    <p:sldId id="315" r:id="rId24"/>
    <p:sldId id="316" r:id="rId25"/>
    <p:sldId id="317" r:id="rId26"/>
    <p:sldId id="310" r:id="rId27"/>
    <p:sldId id="311" r:id="rId28"/>
    <p:sldId id="321" r:id="rId29"/>
    <p:sldId id="318" r:id="rId30"/>
    <p:sldId id="319" r:id="rId31"/>
    <p:sldId id="320" r:id="rId32"/>
    <p:sldId id="307" r:id="rId33"/>
    <p:sldId id="322" r:id="rId34"/>
    <p:sldId id="313" r:id="rId35"/>
    <p:sldId id="287" r:id="rId36"/>
    <p:sldId id="296" r:id="rId37"/>
    <p:sldId id="298" r:id="rId38"/>
    <p:sldId id="29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7" autoAdjust="0"/>
    <p:restoredTop sz="72870" autoAdjust="0"/>
  </p:normalViewPr>
  <p:slideViewPr>
    <p:cSldViewPr snapToGrid="0">
      <p:cViewPr varScale="1">
        <p:scale>
          <a:sx n="60" d="100"/>
          <a:sy n="60" d="100"/>
        </p:scale>
        <p:origin x="67" y="192"/>
      </p:cViewPr>
      <p:guideLst/>
    </p:cSldViewPr>
  </p:slideViewPr>
  <p:outlineViewPr>
    <p:cViewPr>
      <p:scale>
        <a:sx n="33" d="100"/>
        <a:sy n="33" d="100"/>
      </p:scale>
      <p:origin x="0" y="-39192"/>
    </p:cViewPr>
  </p:outlineViewPr>
  <p:notesTextViewPr>
    <p:cViewPr>
      <p:scale>
        <a:sx n="75" d="100"/>
        <a:sy n="75" d="100"/>
      </p:scale>
      <p:origin x="0" y="0"/>
    </p:cViewPr>
  </p:notesTextViewPr>
  <p:sorterViewPr>
    <p:cViewPr>
      <p:scale>
        <a:sx n="100" d="100"/>
        <a:sy n="100" d="100"/>
      </p:scale>
      <p:origin x="0" y="-1327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2E38E-7844-4DE7-9AA5-30B8F3402AA4}" type="datetimeFigureOut">
              <a:rPr lang="en-US" smtClean="0"/>
              <a:t>2/10/2017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B7B6E-8753-4AB8-AE07-644F72AE8E58}" type="slidenum">
              <a:rPr lang="en-US" smtClean="0"/>
              <a:t>‹#›</a:t>
            </a:fld>
            <a:endParaRPr lang="en-US"/>
          </a:p>
        </p:txBody>
      </p:sp>
    </p:spTree>
    <p:extLst>
      <p:ext uri="{BB962C8B-B14F-4D97-AF65-F5344CB8AC3E}">
        <p14:creationId xmlns:p14="http://schemas.microsoft.com/office/powerpoint/2010/main" val="94071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ics.uci.edu/~fielding/pubs/dissertation/rest_arch_style.ht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spring.io/understanding/RES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qI_g07C_Q5I"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developer.couchbase.com/documentation/server/4.5/introduction/editions.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If </a:t>
            </a:r>
            <a:r>
              <a:rPr lang="en-US" sz="1200" kern="1200" dirty="0" err="1" smtClean="0">
                <a:solidFill>
                  <a:schemeClr val="tx1"/>
                </a:solidFill>
                <a:effectLst/>
                <a:latin typeface="+mn-lt"/>
                <a:ea typeface="+mn-ea"/>
                <a:cs typeface="+mn-cs"/>
              </a:rPr>
              <a:t>boorun</a:t>
            </a:r>
            <a:r>
              <a:rPr lang="en-US" sz="1200" kern="1200" dirty="0" smtClean="0">
                <a:solidFill>
                  <a:schemeClr val="tx1"/>
                </a:solidFill>
                <a:effectLst/>
                <a:latin typeface="+mn-lt"/>
                <a:ea typeface="+mn-ea"/>
                <a:cs typeface="+mn-cs"/>
              </a:rPr>
              <a:t> hangs</a:t>
            </a:r>
            <a:r>
              <a:rPr lang="en-US" sz="1200" kern="1200" baseline="0" dirty="0" smtClean="0">
                <a:solidFill>
                  <a:schemeClr val="tx1"/>
                </a:solidFill>
                <a:effectLst/>
                <a:latin typeface="+mn-lt"/>
                <a:ea typeface="+mn-ea"/>
                <a:cs typeface="+mn-cs"/>
              </a:rPr>
              <a:t> with tomcat running, port 8080 will be hung and no more runs since 8080 already bound</a:t>
            </a:r>
          </a:p>
          <a:p>
            <a:pPr fontAlgn="t"/>
            <a:r>
              <a:rPr lang="en-US" dirty="0" smtClean="0">
                <a:effectLst/>
              </a:rPr>
              <a:t>Run from command line</a:t>
            </a:r>
          </a:p>
          <a:p>
            <a:pPr fontAlgn="t"/>
            <a:endParaRPr lang="en-US" dirty="0" smtClean="0">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	C:%&gt; </a:t>
            </a:r>
            <a:r>
              <a:rPr lang="en-US" dirty="0" err="1" smtClean="0">
                <a:effectLst/>
              </a:rPr>
              <a:t>netstat</a:t>
            </a:r>
            <a:r>
              <a:rPr lang="en-US" dirty="0" smtClean="0">
                <a:effectLst/>
              </a:rPr>
              <a:t> –</a:t>
            </a:r>
            <a:r>
              <a:rPr lang="en-US" dirty="0" err="1" smtClean="0">
                <a:effectLst/>
              </a:rPr>
              <a:t>ano</a:t>
            </a:r>
            <a:r>
              <a:rPr lang="en-US" dirty="0" smtClean="0">
                <a:effectLst/>
              </a:rPr>
              <a:t>                        // show PID</a:t>
            </a:r>
            <a:r>
              <a:rPr lang="en-US" baseline="0" dirty="0" smtClean="0">
                <a:effectLst/>
              </a:rPr>
              <a:t> of process </a:t>
            </a:r>
            <a:r>
              <a:rPr lang="en-US" dirty="0" smtClean="0">
                <a:effectLst/>
              </a:rPr>
              <a:t>listening on port 80. </a:t>
            </a:r>
            <a:endParaRPr lang="en-US" dirty="0" smtClean="0">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	C:%&gt; </a:t>
            </a:r>
            <a:r>
              <a:rPr lang="en-US" dirty="0" err="1" smtClean="0">
                <a:effectLst/>
              </a:rPr>
              <a:t>taskkill</a:t>
            </a:r>
            <a:r>
              <a:rPr lang="en-US" dirty="0" smtClean="0">
                <a:effectLst/>
              </a:rPr>
              <a:t> </a:t>
            </a:r>
            <a:r>
              <a:rPr lang="en-US" baseline="0" dirty="0" smtClean="0">
                <a:effectLst/>
              </a:rPr>
              <a:t> /F /PID XXX             // kill the task</a:t>
            </a:r>
            <a:endParaRPr lang="en-US" dirty="0" smtClean="0">
              <a:effectLst/>
            </a:endParaRPr>
          </a:p>
          <a:p>
            <a:pPr fontAlgn="t"/>
            <a:endParaRPr lang="en-US" dirty="0" smtClean="0">
              <a:effectLst/>
            </a:endParaRPr>
          </a:p>
          <a:p>
            <a:endParaRPr lang="en-US" b="1" dirty="0" smtClean="0"/>
          </a:p>
          <a:p>
            <a:endParaRPr lang="en-US" b="1" dirty="0" smtClean="0"/>
          </a:p>
          <a:p>
            <a:r>
              <a:rPr lang="en-US" b="1" dirty="0" err="1" smtClean="0"/>
              <a:t>SpringBoot</a:t>
            </a:r>
            <a:r>
              <a:rPr lang="en-US" dirty="0" smtClean="0"/>
              <a:t>: </a:t>
            </a:r>
            <a:r>
              <a:rPr lang="en-US" b="1" dirty="0" err="1" smtClean="0"/>
              <a:t>AdvSpring</a:t>
            </a:r>
            <a:r>
              <a:rPr lang="en-US" b="1" dirty="0" smtClean="0"/>
              <a:t>/</a:t>
            </a:r>
            <a:r>
              <a:rPr lang="en-US" b="1" dirty="0" err="1" smtClean="0"/>
              <a:t>Adv_SpringBoot_WebDemo</a:t>
            </a:r>
            <a:r>
              <a:rPr lang="en-US" b="1" dirty="0" smtClean="0"/>
              <a:t>: </a:t>
            </a:r>
            <a:r>
              <a:rPr lang="en-US" dirty="0" smtClean="0"/>
              <a:t>Example at end of section, </a:t>
            </a:r>
          </a:p>
          <a:p>
            <a:pPr marL="171450" indent="-171450">
              <a:buFont typeface="Arial" panose="020B0604020202020204" pitchFamily="34" charset="0"/>
              <a:buChar char="•"/>
            </a:pPr>
            <a:r>
              <a:rPr lang="en-US" dirty="0" smtClean="0"/>
              <a:t>Comes up, but doesn’t find </a:t>
            </a:r>
            <a:r>
              <a:rPr lang="en-US" dirty="0" err="1" smtClean="0"/>
              <a:t>Javascript</a:t>
            </a:r>
            <a:r>
              <a:rPr lang="en-US" dirty="0" smtClean="0"/>
              <a:t> when returning from MVC</a:t>
            </a:r>
            <a:r>
              <a:rPr lang="en-US" baseline="0" dirty="0" smtClean="0"/>
              <a:t> Controller GET method</a:t>
            </a:r>
          </a:p>
          <a:p>
            <a:pPr marL="171450" indent="-171450">
              <a:buFont typeface="Arial" panose="020B0604020202020204" pitchFamily="34" charset="0"/>
              <a:buChar char="•"/>
            </a:pPr>
            <a:r>
              <a:rPr lang="en-US" baseline="0" dirty="0" smtClean="0"/>
              <a:t>Find tutorial on </a:t>
            </a:r>
            <a:r>
              <a:rPr lang="en-US" baseline="0" dirty="0" err="1" smtClean="0"/>
              <a:t>SpringBoot</a:t>
            </a:r>
            <a:r>
              <a:rPr lang="en-US" baseline="0" dirty="0" smtClean="0"/>
              <a:t> web using </a:t>
            </a:r>
            <a:r>
              <a:rPr lang="en-US" baseline="0" dirty="0" err="1" smtClean="0"/>
              <a:t>javascript</a:t>
            </a:r>
            <a:endParaRPr lang="en-US" dirty="0" smtClean="0"/>
          </a:p>
          <a:p>
            <a:endParaRPr lang="en-US" dirty="0" smtClean="0"/>
          </a:p>
          <a:p>
            <a:r>
              <a:rPr lang="en-US" dirty="0" smtClean="0"/>
              <a:t>Student guild, 4-13a and 4-13e</a:t>
            </a:r>
          </a:p>
          <a:p>
            <a:pPr marL="171450" indent="-171450">
              <a:buFont typeface="Arial" panose="020B0604020202020204" pitchFamily="34" charset="0"/>
              <a:buChar char="•"/>
            </a:pPr>
            <a:r>
              <a:rPr lang="en-US" dirty="0" smtClean="0"/>
              <a:t>In Spring 1.3 </a:t>
            </a:r>
            <a:r>
              <a:rPr lang="en-US" dirty="0" err="1" smtClean="0"/>
              <a:t>spring.view.prefix</a:t>
            </a:r>
            <a:r>
              <a:rPr lang="en-US" dirty="0" smtClean="0"/>
              <a:t> and </a:t>
            </a:r>
            <a:r>
              <a:rPr lang="en-US" dirty="0" err="1" smtClean="0"/>
              <a:t>spring.view.suffic</a:t>
            </a:r>
            <a:r>
              <a:rPr lang="en-US" dirty="0" smtClean="0"/>
              <a:t> changed to </a:t>
            </a:r>
            <a:r>
              <a:rPr lang="en-US" dirty="0" err="1" smtClean="0"/>
              <a:t>spring.mvc.view.prefix</a:t>
            </a:r>
            <a:r>
              <a:rPr lang="en-US" baseline="0" dirty="0" smtClean="0"/>
              <a:t> and suffix</a:t>
            </a:r>
            <a:endParaRPr lang="en-US" dirty="0" smtClean="0"/>
          </a:p>
        </p:txBody>
      </p:sp>
      <p:sp>
        <p:nvSpPr>
          <p:cNvPr id="4" name="Slide Number Placeholder 3"/>
          <p:cNvSpPr>
            <a:spLocks noGrp="1"/>
          </p:cNvSpPr>
          <p:nvPr>
            <p:ph type="sldNum" sz="quarter" idx="10"/>
          </p:nvPr>
        </p:nvSpPr>
        <p:spPr/>
        <p:txBody>
          <a:bodyPr/>
          <a:lstStyle/>
          <a:p>
            <a:fld id="{23BB7B6E-8753-4AB8-AE07-644F72AE8E58}" type="slidenum">
              <a:rPr lang="en-US" smtClean="0"/>
              <a:t>1</a:t>
            </a:fld>
            <a:endParaRPr lang="en-US"/>
          </a:p>
        </p:txBody>
      </p:sp>
    </p:spTree>
    <p:extLst>
      <p:ext uri="{BB962C8B-B14F-4D97-AF65-F5344CB8AC3E}">
        <p14:creationId xmlns:p14="http://schemas.microsoft.com/office/powerpoint/2010/main" val="1500261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a:t>
            </a:r>
            <a:r>
              <a:rPr lang="en-US" baseline="0" dirty="0" smtClean="0"/>
              <a:t> email with the link will tell you how many days you have to retrieve your zip file from the </a:t>
            </a:r>
            <a:r>
              <a:rPr lang="en-US" baseline="0" dirty="0" err="1" smtClean="0"/>
              <a:t>ProTech</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12</a:t>
            </a:fld>
            <a:endParaRPr lang="en-US"/>
          </a:p>
        </p:txBody>
      </p:sp>
    </p:spTree>
    <p:extLst>
      <p:ext uri="{BB962C8B-B14F-4D97-AF65-F5344CB8AC3E}">
        <p14:creationId xmlns:p14="http://schemas.microsoft.com/office/powerpoint/2010/main" val="1147006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Ctrl-Alt-Shift</a:t>
            </a:r>
            <a:r>
              <a:rPr lang="en-US" baseline="0" dirty="0" smtClean="0"/>
              <a:t> from left side of keyboard</a:t>
            </a:r>
          </a:p>
          <a:p>
            <a:pPr marL="171450" indent="-171450">
              <a:buFont typeface="Arial" panose="020B0604020202020204" pitchFamily="34" charset="0"/>
              <a:buChar char="•"/>
            </a:pPr>
            <a:r>
              <a:rPr lang="en-US" baseline="0" dirty="0" smtClean="0"/>
              <a:t>Opens up the admin panel</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13</a:t>
            </a:fld>
            <a:endParaRPr lang="en-US"/>
          </a:p>
        </p:txBody>
      </p:sp>
    </p:spTree>
    <p:extLst>
      <p:ext uri="{BB962C8B-B14F-4D97-AF65-F5344CB8AC3E}">
        <p14:creationId xmlns:p14="http://schemas.microsoft.com/office/powerpoint/2010/main" val="3426482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Show:</a:t>
            </a:r>
          </a:p>
          <a:p>
            <a:pPr marL="0" indent="0">
              <a:buFont typeface="Arial" panose="020B0604020202020204" pitchFamily="34" charset="0"/>
              <a:buNone/>
            </a:pPr>
            <a:r>
              <a:rPr lang="en-US" baseline="0" dirty="0" smtClean="0"/>
              <a:t>Getting around</a:t>
            </a:r>
          </a:p>
          <a:p>
            <a:pPr marL="171450" indent="-171450">
              <a:buFont typeface="Arial" panose="020B0604020202020204" pitchFamily="34" charset="0"/>
              <a:buChar char="•"/>
            </a:pPr>
            <a:r>
              <a:rPr lang="en-US" baseline="0" dirty="0" smtClean="0"/>
              <a:t>Shortcuts to Admin account holding tools and </a:t>
            </a:r>
            <a:r>
              <a:rPr lang="en-US" baseline="0" dirty="0" err="1" smtClean="0"/>
              <a:t>advspring</a:t>
            </a:r>
            <a:r>
              <a:rPr lang="en-US" baseline="0" dirty="0" smtClean="0"/>
              <a:t> class</a:t>
            </a:r>
          </a:p>
          <a:p>
            <a:pPr marL="171450" indent="-171450">
              <a:buFont typeface="Arial" panose="020B0604020202020204" pitchFamily="34" charset="0"/>
              <a:buChar char="•"/>
            </a:pPr>
            <a:r>
              <a:rPr lang="en-US" baseline="0" dirty="0" smtClean="0"/>
              <a:t>Shortcut to </a:t>
            </a:r>
            <a:r>
              <a:rPr lang="en-US" baseline="0" dirty="0" err="1" smtClean="0"/>
              <a:t>advspring</a:t>
            </a:r>
            <a:r>
              <a:rPr lang="en-US" baseline="0" dirty="0" smtClean="0"/>
              <a:t> class</a:t>
            </a:r>
          </a:p>
          <a:p>
            <a:pPr marL="171450" indent="-171450">
              <a:buFont typeface="Arial" panose="020B0604020202020204" pitchFamily="34" charset="0"/>
              <a:buChar char="•"/>
            </a:pPr>
            <a:r>
              <a:rPr lang="en-US" baseline="0" dirty="0" smtClean="0"/>
              <a:t>Show different folders in table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Getting your</a:t>
            </a:r>
            <a:r>
              <a:rPr lang="en-US" baseline="0" dirty="0" smtClean="0"/>
              <a:t> work off the VM by end of class</a:t>
            </a:r>
            <a:endParaRPr lang="en-US" dirty="0" smtClean="0"/>
          </a:p>
          <a:p>
            <a:pPr marL="171450" indent="-171450">
              <a:buFont typeface="Arial" panose="020B0604020202020204" pitchFamily="34" charset="0"/>
              <a:buChar char="•"/>
            </a:pPr>
            <a:r>
              <a:rPr lang="en-US" dirty="0" err="1" smtClean="0"/>
              <a:t>Protech</a:t>
            </a:r>
            <a:r>
              <a:rPr lang="en-US" baseline="0" dirty="0" smtClean="0"/>
              <a:t> FTP</a:t>
            </a:r>
          </a:p>
          <a:p>
            <a:pPr marL="171450" indent="-171450">
              <a:buFont typeface="Arial" panose="020B0604020202020204" pitchFamily="34" charset="0"/>
              <a:buChar char="•"/>
            </a:pPr>
            <a:r>
              <a:rPr lang="en-US" baseline="0" dirty="0" smtClean="0"/>
              <a:t>How to archive</a:t>
            </a:r>
          </a:p>
          <a:p>
            <a:pPr marL="171450" indent="-171450">
              <a:buFont typeface="Arial" panose="020B0604020202020204" pitchFamily="34" charset="0"/>
              <a:buChar char="•"/>
            </a:pPr>
            <a:r>
              <a:rPr lang="en-US" baseline="0" dirty="0" smtClean="0"/>
              <a:t>Chrome: have internet with no filtering… be good</a:t>
            </a:r>
          </a:p>
          <a:p>
            <a:pPr marL="171450" indent="-171450">
              <a:buFont typeface="Arial" panose="020B0604020202020204" pitchFamily="34" charset="0"/>
              <a:buChar char="•"/>
            </a:pPr>
            <a:r>
              <a:rPr lang="en-US" baseline="0" dirty="0" smtClean="0"/>
              <a:t>Means can zip up your labs and send them to you Personal cloud to save your work</a:t>
            </a:r>
          </a:p>
          <a:p>
            <a:pPr marL="628650" lvl="1" indent="-171450">
              <a:buFont typeface="Arial" panose="020B0604020202020204" pitchFamily="34" charset="0"/>
              <a:buChar char="•"/>
            </a:pPr>
            <a:r>
              <a:rPr lang="en-US" baseline="0" dirty="0" smtClean="0"/>
              <a:t>Probably can’t send code to your </a:t>
            </a:r>
            <a:r>
              <a:rPr lang="en-US" baseline="0" dirty="0" err="1" smtClean="0"/>
              <a:t>CapitalOne</a:t>
            </a:r>
            <a:r>
              <a:rPr lang="en-US" baseline="0" dirty="0" smtClean="0"/>
              <a:t> account</a:t>
            </a:r>
          </a:p>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23BB7B6E-8753-4AB8-AE07-644F72AE8E58}" type="slidenum">
              <a:rPr lang="en-US" smtClean="0"/>
              <a:t>14</a:t>
            </a:fld>
            <a:endParaRPr lang="en-US"/>
          </a:p>
        </p:txBody>
      </p:sp>
    </p:spTree>
    <p:extLst>
      <p:ext uri="{BB962C8B-B14F-4D97-AF65-F5344CB8AC3E}">
        <p14:creationId xmlns:p14="http://schemas.microsoft.com/office/powerpoint/2010/main" val="1744250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Two </a:t>
            </a:r>
            <a:r>
              <a:rPr lang="en-US" sz="2800" dirty="0" err="1" smtClean="0"/>
              <a:t>MessageSource</a:t>
            </a:r>
            <a:r>
              <a:rPr lang="en-US" sz="2800" dirty="0" smtClean="0"/>
              <a:t> implementations</a:t>
            </a:r>
            <a:r>
              <a:rPr lang="en-US" sz="2400" dirty="0" smtClean="0"/>
              <a:t>:</a:t>
            </a:r>
          </a:p>
          <a:p>
            <a:pPr lvl="2"/>
            <a:r>
              <a:rPr lang="en-US" sz="2400" dirty="0" smtClean="0"/>
              <a:t> </a:t>
            </a:r>
            <a:r>
              <a:rPr lang="en-US" sz="2400" dirty="0" err="1" smtClean="0"/>
              <a:t>ResourceBundleMessageSource</a:t>
            </a:r>
            <a:r>
              <a:rPr lang="en-US" sz="2400" dirty="0" smtClean="0"/>
              <a:t> </a:t>
            </a:r>
          </a:p>
          <a:p>
            <a:pPr lvl="2"/>
            <a:r>
              <a:rPr lang="en-US" sz="2400" dirty="0" err="1" smtClean="0"/>
              <a:t>StaticMessageSource</a:t>
            </a:r>
            <a:r>
              <a:rPr lang="en-US" sz="2400" dirty="0" smtClean="0"/>
              <a:t> (rarely used…)</a:t>
            </a:r>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16</a:t>
            </a:fld>
            <a:endParaRPr lang="en-US"/>
          </a:p>
        </p:txBody>
      </p:sp>
    </p:spTree>
    <p:extLst>
      <p:ext uri="{BB962C8B-B14F-4D97-AF65-F5344CB8AC3E}">
        <p14:creationId xmlns:p14="http://schemas.microsoft.com/office/powerpoint/2010/main" val="1806130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Part 1: Basics</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2 ways to run the application,  </a:t>
            </a: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bootRun</a:t>
            </a:r>
            <a:r>
              <a:rPr lang="en-US" sz="1200" b="0" i="0" u="none" strike="noStrike" kern="1200" baseline="0" dirty="0" smtClean="0">
                <a:solidFill>
                  <a:schemeClr val="tx1"/>
                </a:solidFill>
                <a:latin typeface="+mn-lt"/>
                <a:ea typeface="+mn-ea"/>
                <a:cs typeface="+mn-cs"/>
              </a:rPr>
              <a:t>, or by running DemoApplication.java in Eclipse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Changes to </a:t>
            </a:r>
            <a:r>
              <a:rPr lang="en-US" sz="1200" b="0" i="0" u="none" strike="noStrike" kern="1200" baseline="0" dirty="0" err="1" smtClean="0">
                <a:solidFill>
                  <a:schemeClr val="tx1"/>
                </a:solidFill>
                <a:latin typeface="+mn-lt"/>
                <a:ea typeface="+mn-ea"/>
                <a:cs typeface="+mn-cs"/>
              </a:rPr>
              <a:t>DemoApplicaiton</a:t>
            </a:r>
            <a:r>
              <a:rPr lang="en-US" sz="1200" b="0" i="0" u="none" strike="noStrike" kern="1200" baseline="0" dirty="0" smtClean="0">
                <a:solidFill>
                  <a:schemeClr val="tx1"/>
                </a:solidFill>
                <a:latin typeface="+mn-lt"/>
                <a:ea typeface="+mn-ea"/>
                <a:cs typeface="+mn-cs"/>
              </a:rPr>
              <a:t> to repress banner,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Could be a good place to put other directives to the </a:t>
            </a:r>
            <a:r>
              <a:rPr lang="en-US" sz="1200" b="0" i="0" u="none" strike="noStrike" kern="1200" baseline="0" dirty="0" err="1" smtClean="0">
                <a:solidFill>
                  <a:schemeClr val="tx1"/>
                </a:solidFill>
                <a:latin typeface="+mn-lt"/>
                <a:ea typeface="+mn-ea"/>
                <a:cs typeface="+mn-cs"/>
              </a:rPr>
              <a:t>SpringApplication</a:t>
            </a: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Notice Controller </a:t>
            </a:r>
            <a:r>
              <a:rPr lang="en-US" sz="1200" b="0" i="0" u="none" strike="noStrike" kern="1200" baseline="0" dirty="0" err="1" smtClean="0">
                <a:solidFill>
                  <a:schemeClr val="tx1"/>
                </a:solidFill>
                <a:latin typeface="+mn-lt"/>
                <a:ea typeface="+mn-ea"/>
                <a:cs typeface="+mn-cs"/>
              </a:rPr>
              <a:t>autowire</a:t>
            </a:r>
            <a:r>
              <a:rPr lang="en-US" sz="1200" b="0" i="0" u="none" strike="noStrike" kern="1200" baseline="0" dirty="0" smtClean="0">
                <a:solidFill>
                  <a:schemeClr val="tx1"/>
                </a:solidFill>
                <a:latin typeface="+mn-lt"/>
                <a:ea typeface="+mn-ea"/>
                <a:cs typeface="+mn-cs"/>
              </a:rPr>
              <a:t> is looking for an interface called Shipping, </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 the concrete class </a:t>
            </a:r>
            <a:r>
              <a:rPr lang="en-US" sz="1200" b="0" i="0" u="none" strike="noStrike" kern="1200" baseline="0" dirty="0" err="1" smtClean="0">
                <a:solidFill>
                  <a:schemeClr val="tx1"/>
                </a:solidFill>
                <a:latin typeface="+mn-lt"/>
                <a:ea typeface="+mn-ea"/>
                <a:cs typeface="+mn-cs"/>
              </a:rPr>
              <a:t>ShippingImpl</a:t>
            </a: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Code </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Controller: </a:t>
            </a:r>
            <a:r>
              <a:rPr lang="en-US" sz="1200" b="0" i="0" u="none" strike="noStrike" kern="1200" baseline="0" dirty="0" err="1" smtClean="0">
                <a:solidFill>
                  <a:schemeClr val="tx1"/>
                </a:solidFill>
                <a:latin typeface="+mn-lt"/>
                <a:ea typeface="+mn-ea"/>
                <a:cs typeface="+mn-cs"/>
              </a:rPr>
              <a:t>com.example.service.ShippingController</a:t>
            </a:r>
            <a:r>
              <a:rPr lang="en-US" sz="1200" b="0" i="0" u="none" strike="noStrike" kern="1200" baseline="0" dirty="0" smtClean="0">
                <a:solidFill>
                  <a:schemeClr val="tx1"/>
                </a:solidFill>
                <a:latin typeface="+mn-lt"/>
                <a:ea typeface="+mn-ea"/>
                <a:cs typeface="+mn-cs"/>
              </a:rPr>
              <a:t> look at POST method </a:t>
            </a:r>
            <a:r>
              <a:rPr lang="en-US" sz="1200" b="0" i="0" u="none" strike="noStrike" kern="1200" baseline="0" dirty="0" err="1" smtClean="0">
                <a:solidFill>
                  <a:schemeClr val="tx1"/>
                </a:solidFill>
                <a:latin typeface="+mn-lt"/>
                <a:ea typeface="+mn-ea"/>
                <a:cs typeface="+mn-cs"/>
              </a:rPr>
              <a:t>submitForm</a:t>
            </a:r>
            <a:r>
              <a:rPr lang="en-US" sz="1200" b="0" i="0" u="none" strike="noStrike" kern="1200" baseline="0" dirty="0" smtClean="0">
                <a:solidFill>
                  <a:schemeClr val="tx1"/>
                </a:solidFill>
                <a:latin typeface="+mn-lt"/>
                <a:ea typeface="+mn-ea"/>
                <a:cs typeface="+mn-cs"/>
              </a:rPr>
              <a:t>(model)</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Attributes added to model</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matches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 expression is </a:t>
            </a:r>
            <a:r>
              <a:rPr lang="en-US" sz="1200" b="0" i="0" u="none" strike="noStrike" kern="1200" baseline="0" dirty="0" err="1" smtClean="0">
                <a:solidFill>
                  <a:schemeClr val="tx1"/>
                </a:solidFill>
                <a:latin typeface="+mn-lt"/>
                <a:ea typeface="+mn-ea"/>
                <a:cs typeface="+mn-cs"/>
              </a:rPr>
              <a:t>src</a:t>
            </a:r>
            <a:r>
              <a:rPr lang="en-US" sz="1200" b="0" i="0" u="none" strike="noStrike" kern="1200" baseline="0" dirty="0" smtClean="0">
                <a:solidFill>
                  <a:schemeClr val="tx1"/>
                </a:solidFill>
                <a:latin typeface="+mn-lt"/>
                <a:ea typeface="+mn-ea"/>
                <a:cs typeface="+mn-cs"/>
              </a:rPr>
              <a:t>/main/resources/templates/shippingResults.html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err="1" smtClean="0">
                <a:solidFill>
                  <a:schemeClr val="tx1"/>
                </a:solidFill>
                <a:latin typeface="+mn-lt"/>
                <a:ea typeface="+mn-ea"/>
                <a:cs typeface="+mn-cs"/>
              </a:rPr>
              <a:t>com.example.service.ShippingController</a:t>
            </a:r>
            <a:r>
              <a:rPr lang="en-US" sz="1200" b="0" i="0" u="none" strike="noStrike" kern="1200" baseline="0" dirty="0" smtClean="0">
                <a:solidFill>
                  <a:schemeClr val="tx1"/>
                </a:solidFill>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RequestMapping</a:t>
            </a:r>
            <a:r>
              <a:rPr lang="en-US" sz="1200" b="0" i="0" u="none" strike="noStrike" kern="1200" baseline="0" dirty="0" smtClean="0">
                <a:solidFill>
                  <a:schemeClr val="tx1"/>
                </a:solidFill>
                <a:latin typeface="+mn-lt"/>
                <a:ea typeface="+mn-ea"/>
                <a:cs typeface="+mn-cs"/>
              </a:rPr>
              <a:t>(“/shipping”)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matches post action in </a:t>
            </a:r>
            <a:r>
              <a:rPr lang="en-US" sz="1200" b="0" i="0" u="none" strike="noStrike" kern="1200" baseline="0" dirty="0" err="1" smtClean="0">
                <a:solidFill>
                  <a:schemeClr val="tx1"/>
                </a:solidFill>
                <a:latin typeface="+mn-lt"/>
                <a:ea typeface="+mn-ea"/>
                <a:cs typeface="+mn-cs"/>
              </a:rPr>
              <a:t>src</a:t>
            </a:r>
            <a:r>
              <a:rPr lang="en-US" sz="1200" b="0" i="0" u="none" strike="noStrike" kern="1200" baseline="0" dirty="0" smtClean="0">
                <a:solidFill>
                  <a:schemeClr val="tx1"/>
                </a:solidFill>
                <a:latin typeface="+mn-lt"/>
                <a:ea typeface="+mn-ea"/>
                <a:cs typeface="+mn-cs"/>
              </a:rPr>
              <a:t>/main/resources/templates/shipping.html</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17</a:t>
            </a:fld>
            <a:endParaRPr lang="en-US"/>
          </a:p>
        </p:txBody>
      </p:sp>
    </p:spTree>
    <p:extLst>
      <p:ext uri="{BB962C8B-B14F-4D97-AF65-F5344CB8AC3E}">
        <p14:creationId xmlns:p14="http://schemas.microsoft.com/office/powerpoint/2010/main" val="1207286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the exclude attribute of </a:t>
            </a:r>
            <a:r>
              <a:rPr lang="en-US" dirty="0" smtClean="0"/>
              <a:t>@</a:t>
            </a:r>
            <a:r>
              <a:rPr lang="en-US" dirty="0" err="1" smtClean="0"/>
              <a:t>EnableAutoConfiguration</a:t>
            </a:r>
            <a:r>
              <a:rPr lang="en-US" sz="1200" b="0" i="0" kern="1200" dirty="0" smtClean="0">
                <a:solidFill>
                  <a:schemeClr val="tx1"/>
                </a:solidFill>
                <a:effectLst/>
                <a:latin typeface="+mn-lt"/>
                <a:ea typeface="+mn-ea"/>
                <a:cs typeface="+mn-cs"/>
              </a:rPr>
              <a:t> to disable them.</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18</a:t>
            </a:fld>
            <a:endParaRPr lang="en-US"/>
          </a:p>
        </p:txBody>
      </p:sp>
    </p:spTree>
    <p:extLst>
      <p:ext uri="{BB962C8B-B14F-4D97-AF65-F5344CB8AC3E}">
        <p14:creationId xmlns:p14="http://schemas.microsoft.com/office/powerpoint/2010/main" val="305903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1" i="0" u="none" strike="noStrike" kern="1200" baseline="0" dirty="0" smtClean="0">
                <a:solidFill>
                  <a:schemeClr val="tx1"/>
                </a:solidFill>
                <a:latin typeface="+mn-lt"/>
                <a:ea typeface="+mn-ea"/>
                <a:cs typeface="+mn-cs"/>
              </a:rPr>
              <a:t>Versions Part 1 _6 b.</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org.springframework:spring-jdbc</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org.springframework:spring-jdbc:4.2.4.RELEASE</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com.fasterxml.jackson.core:jackson-databind</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com.fasterxml.jackson.core:jackson-databind:2.6.4</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com.h2database:h2</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com.h2database:h2: -&gt; 1.4.190</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org.yaml:snakeyaml</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org.yaml:snakeyaml:1.16</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_7 d. if you only exclude </a:t>
            </a:r>
            <a:r>
              <a:rPr lang="en-US" sz="1200" b="0" i="0" u="none" strike="noStrike" kern="1200" baseline="0" dirty="0" err="1" smtClean="0">
                <a:solidFill>
                  <a:schemeClr val="tx1"/>
                </a:solidFill>
                <a:latin typeface="+mn-lt"/>
                <a:ea typeface="+mn-ea"/>
                <a:cs typeface="+mn-cs"/>
              </a:rPr>
              <a:t>org.hibernate</a:t>
            </a:r>
            <a:r>
              <a:rPr lang="en-US" sz="1200" b="0" i="0" u="none" strike="noStrike" kern="1200" baseline="0" dirty="0" smtClean="0">
                <a:solidFill>
                  <a:schemeClr val="tx1"/>
                </a:solidFill>
                <a:latin typeface="+mn-lt"/>
                <a:ea typeface="+mn-ea"/>
                <a:cs typeface="+mn-cs"/>
              </a:rPr>
              <a:t> from one of spring-boot-starter-web and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It will not be removed</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Even though spring-boot-starter-web is under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Need to exclude it from both</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19</a:t>
            </a:fld>
            <a:endParaRPr lang="en-US"/>
          </a:p>
        </p:txBody>
      </p:sp>
    </p:spTree>
    <p:extLst>
      <p:ext uri="{BB962C8B-B14F-4D97-AF65-F5344CB8AC3E}">
        <p14:creationId xmlns:p14="http://schemas.microsoft.com/office/powerpoint/2010/main" val="3866219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a:t>
            </a:r>
          </a:p>
          <a:p>
            <a:endParaRPr lang="en-US" dirty="0" smtClean="0"/>
          </a:p>
          <a:p>
            <a:r>
              <a:rPr lang="en-US" dirty="0" smtClean="0"/>
              <a:t>Websites: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solidFill>
                  <a:srgbClr val="010101"/>
                </a:solidFill>
                <a:latin typeface="MS Shell Dlg" pitchFamily="18" charset="0"/>
                <a:cs typeface="MS Shell Dlg" pitchFamily="18" charset="0"/>
              </a:rPr>
              <a:t>Spring Boot Website:</a:t>
            </a:r>
            <a:r>
              <a:rPr lang="en-US" altLang="zh-CN" sz="1200" baseline="0" dirty="0" smtClean="0">
                <a:solidFill>
                  <a:srgbClr val="010101"/>
                </a:solidFill>
                <a:latin typeface="MS Shell Dlg" pitchFamily="18" charset="0"/>
                <a:cs typeface="MS Shell Dlg" pitchFamily="18" charset="0"/>
              </a:rPr>
              <a:t> </a:t>
            </a:r>
            <a:r>
              <a:rPr lang="en-US" altLang="zh-CN" sz="1200" dirty="0" smtClean="0">
                <a:solidFill>
                  <a:srgbClr val="010101"/>
                </a:solidFill>
                <a:latin typeface="MS Shell Dlg" pitchFamily="18" charset="0"/>
                <a:cs typeface="MS Shell Dlg" pitchFamily="18" charset="0"/>
              </a:rPr>
              <a:t>http://projects.spring.io/spring-boot</a:t>
            </a:r>
          </a:p>
          <a:p>
            <a:pPr marL="171450" indent="-171450">
              <a:lnSpc>
                <a:spcPts val="1700"/>
              </a:lnSpc>
              <a:buFont typeface="Arial" panose="020B0604020202020204" pitchFamily="34" charset="0"/>
              <a:buChar char="•"/>
              <a:tabLst>
                <a:tab pos="457200" algn="l"/>
              </a:tabLst>
            </a:pPr>
            <a:r>
              <a:rPr lang="en-US" altLang="zh-CN" sz="1200" dirty="0" smtClean="0">
                <a:solidFill>
                  <a:srgbClr val="010101"/>
                </a:solidFill>
                <a:latin typeface="MS Shell Dlg" pitchFamily="18" charset="0"/>
                <a:cs typeface="MS Shell Dlg" pitchFamily="18" charset="0"/>
              </a:rPr>
              <a:t>Spring Boot </a:t>
            </a:r>
            <a:r>
              <a:rPr lang="en-US" altLang="zh-CN" sz="1200" dirty="0" err="1" smtClean="0">
                <a:solidFill>
                  <a:srgbClr val="010101"/>
                </a:solidFill>
                <a:latin typeface="MS Shell Dlg" pitchFamily="18" charset="0"/>
                <a:cs typeface="MS Shell Dlg" pitchFamily="18" charset="0"/>
              </a:rPr>
              <a:t>Initialzr</a:t>
            </a:r>
            <a:r>
              <a:rPr lang="en-US" altLang="zh-CN" sz="1200" dirty="0" smtClean="0">
                <a:solidFill>
                  <a:srgbClr val="010101"/>
                </a:solidFill>
                <a:latin typeface="MS Shell Dlg" pitchFamily="18" charset="0"/>
                <a:cs typeface="MS Shell Dlg" pitchFamily="18" charset="0"/>
              </a:rPr>
              <a:t>: </a:t>
            </a:r>
            <a:r>
              <a:rPr lang="en-US" altLang="zh-CN" sz="1200" dirty="0" smtClean="0">
                <a:solidFill>
                  <a:srgbClr val="010101"/>
                </a:solidFill>
                <a:latin typeface="Times New Roman" pitchFamily="18" charset="0"/>
                <a:cs typeface="Times New Roman" pitchFamily="18" charset="0"/>
              </a:rPr>
              <a:t>http://start.spring.io</a:t>
            </a:r>
          </a:p>
          <a:p>
            <a:pPr marL="171450" indent="-171450">
              <a:lnSpc>
                <a:spcPts val="1700"/>
              </a:lnSpc>
              <a:buFont typeface="Arial" panose="020B0604020202020204" pitchFamily="34" charset="0"/>
              <a:buChar char="•"/>
              <a:tabLst>
                <a:tab pos="457200" algn="l"/>
              </a:tabLst>
            </a:pPr>
            <a:r>
              <a:rPr lang="en-US" altLang="zh-CN" sz="1200" dirty="0" err="1" smtClean="0">
                <a:solidFill>
                  <a:srgbClr val="010101"/>
                </a:solidFill>
                <a:latin typeface="Times New Roman" pitchFamily="18" charset="0"/>
                <a:cs typeface="Times New Roman" pitchFamily="18" charset="0"/>
              </a:rPr>
              <a:t>Gradle</a:t>
            </a:r>
            <a:r>
              <a:rPr lang="en-US" altLang="zh-CN" sz="1200" dirty="0" smtClean="0">
                <a:solidFill>
                  <a:srgbClr val="010101"/>
                </a:solidFill>
                <a:latin typeface="Times New Roman" pitchFamily="18" charset="0"/>
                <a:cs typeface="Times New Roman" pitchFamily="18" charset="0"/>
              </a:rPr>
              <a:t> Java Plugin: https://docs.gradle.org/current/userguide/java_plugin.html</a:t>
            </a:r>
            <a:endParaRPr lang="en-US" altLang="zh-CN" sz="1200" dirty="0" smtClean="0">
              <a:solidFill>
                <a:srgbClr val="010101"/>
              </a:solidFill>
              <a:latin typeface="MS Shell Dlg" pitchFamily="18" charset="0"/>
              <a:cs typeface="MS Shell Dlg" pitchFamily="18"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20</a:t>
            </a:fld>
            <a:endParaRPr lang="en-US"/>
          </a:p>
        </p:txBody>
      </p:sp>
    </p:spTree>
    <p:extLst>
      <p:ext uri="{BB962C8B-B14F-4D97-AF65-F5344CB8AC3E}">
        <p14:creationId xmlns:p14="http://schemas.microsoft.com/office/powerpoint/2010/main" val="1484608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Tomcat Jasper is the embedded JSP engine</a:t>
            </a:r>
          </a:p>
        </p:txBody>
      </p:sp>
      <p:sp>
        <p:nvSpPr>
          <p:cNvPr id="4" name="Slide Number Placeholder 3"/>
          <p:cNvSpPr>
            <a:spLocks noGrp="1"/>
          </p:cNvSpPr>
          <p:nvPr>
            <p:ph type="sldNum" sz="quarter" idx="10"/>
          </p:nvPr>
        </p:nvSpPr>
        <p:spPr/>
        <p:txBody>
          <a:bodyPr/>
          <a:lstStyle/>
          <a:p>
            <a:fld id="{23BB7B6E-8753-4AB8-AE07-644F72AE8E58}" type="slidenum">
              <a:rPr lang="en-US" smtClean="0"/>
              <a:t>22</a:t>
            </a:fld>
            <a:endParaRPr lang="en-US"/>
          </a:p>
        </p:txBody>
      </p:sp>
    </p:spTree>
    <p:extLst>
      <p:ext uri="{BB962C8B-B14F-4D97-AF65-F5344CB8AC3E}">
        <p14:creationId xmlns:p14="http://schemas.microsoft.com/office/powerpoint/2010/main" val="1569313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Com.exampleBatchConfiguration</a:t>
            </a:r>
            <a:r>
              <a:rPr lang="en-US" sz="1200" b="0"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EnableBatchProcessing</a:t>
            </a:r>
            <a:r>
              <a:rPr lang="en-US" sz="1200" b="0" i="0" u="none" strike="noStrike" kern="1200" baseline="0" dirty="0" smtClean="0">
                <a:solidFill>
                  <a:schemeClr val="tx1"/>
                </a:solidFill>
                <a:latin typeface="+mn-lt"/>
                <a:ea typeface="+mn-ea"/>
                <a:cs typeface="+mn-cs"/>
              </a:rPr>
              <a:t> annotation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enables Spring Batch and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sets up a base configuration, including</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JobRepository</a:t>
            </a:r>
            <a:r>
              <a:rPr lang="en-US" sz="1200" b="0" i="0" u="none" strike="noStrike" kern="1200" baseline="0" dirty="0" smtClean="0">
                <a:solidFill>
                  <a:schemeClr val="tx1"/>
                </a:solidFill>
                <a:latin typeface="+mn-lt"/>
                <a:ea typeface="+mn-ea"/>
                <a:cs typeface="+mn-cs"/>
              </a:rPr>
              <a:t>,</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JobLauncher</a:t>
            </a:r>
            <a:r>
              <a:rPr lang="en-US" sz="1200" b="0" i="0" u="none" strike="noStrike" kern="1200" baseline="0" dirty="0" smtClean="0">
                <a:solidFill>
                  <a:schemeClr val="tx1"/>
                </a:solidFill>
                <a:latin typeface="+mn-lt"/>
                <a:ea typeface="+mn-ea"/>
                <a:cs typeface="+mn-cs"/>
              </a:rPr>
              <a:t>,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JobRegistry</a:t>
            </a:r>
            <a:r>
              <a:rPr lang="en-US" sz="1200" b="0" i="0" u="none" strike="noStrike" kern="1200" baseline="0" dirty="0" smtClean="0">
                <a:solidFill>
                  <a:schemeClr val="tx1"/>
                </a:solidFill>
                <a:latin typeface="+mn-lt"/>
                <a:ea typeface="+mn-ea"/>
                <a:cs typeface="+mn-cs"/>
              </a:rPr>
              <a:t> and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job and step factories.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You can then </a:t>
            </a:r>
            <a:r>
              <a:rPr lang="en-US" sz="1200" b="0" i="0" u="none" strike="noStrike" kern="1200" baseline="0" dirty="0" err="1" smtClean="0">
                <a:solidFill>
                  <a:schemeClr val="tx1"/>
                </a:solidFill>
                <a:latin typeface="+mn-lt"/>
                <a:ea typeface="+mn-ea"/>
                <a:cs typeface="+mn-cs"/>
              </a:rPr>
              <a:t>autowire</a:t>
            </a:r>
            <a:r>
              <a:rPr lang="en-US" sz="1200" b="0" i="0" u="none" strike="noStrike" kern="1200" baseline="0" dirty="0" smtClean="0">
                <a:solidFill>
                  <a:schemeClr val="tx1"/>
                </a:solidFill>
                <a:latin typeface="+mn-lt"/>
                <a:ea typeface="+mn-ea"/>
                <a:cs typeface="+mn-cs"/>
              </a:rPr>
              <a:t> these into your program.</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compile ('commons-dbcp:commons-dbcp:1.4')</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Apache Commons Database Connection Pooling</a:t>
            </a:r>
          </a:p>
        </p:txBody>
      </p:sp>
      <p:sp>
        <p:nvSpPr>
          <p:cNvPr id="4" name="Slide Number Placeholder 3"/>
          <p:cNvSpPr>
            <a:spLocks noGrp="1"/>
          </p:cNvSpPr>
          <p:nvPr>
            <p:ph type="sldNum" sz="quarter" idx="10"/>
          </p:nvPr>
        </p:nvSpPr>
        <p:spPr/>
        <p:txBody>
          <a:bodyPr/>
          <a:lstStyle/>
          <a:p>
            <a:fld id="{23BB7B6E-8753-4AB8-AE07-644F72AE8E58}" type="slidenum">
              <a:rPr lang="en-US" smtClean="0"/>
              <a:t>23</a:t>
            </a:fld>
            <a:endParaRPr lang="en-US"/>
          </a:p>
        </p:txBody>
      </p:sp>
    </p:spTree>
    <p:extLst>
      <p:ext uri="{BB962C8B-B14F-4D97-AF65-F5344CB8AC3E}">
        <p14:creationId xmlns:p14="http://schemas.microsoft.com/office/powerpoint/2010/main" val="98847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 </a:t>
            </a:r>
          </a:p>
          <a:p>
            <a:pPr marL="171450" indent="-171450">
              <a:buFont typeface="Arial" panose="020B0604020202020204" pitchFamily="34" charset="0"/>
              <a:buChar char="•"/>
            </a:pPr>
            <a:r>
              <a:rPr lang="en-US" dirty="0" smtClean="0"/>
              <a:t>Name on board</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Websites (UPDATE)</a:t>
            </a:r>
          </a:p>
          <a:p>
            <a:pPr marL="183403" indent="-171450">
              <a:lnSpc>
                <a:spcPts val="979"/>
              </a:lnSpc>
              <a:spcBef>
                <a:spcPts val="49"/>
              </a:spcBef>
              <a:buFont typeface="Arial" panose="020B0604020202020204" pitchFamily="34" charset="0"/>
              <a:buChar char="•"/>
            </a:pPr>
            <a:r>
              <a:rPr lang="en-US" dirty="0" smtClean="0"/>
              <a:t>REST dissertation: Chapter 5: </a:t>
            </a:r>
            <a:r>
              <a:rPr lang="en-US" sz="1000" dirty="0" smtClean="0">
                <a:latin typeface="Lucida Sans Unicode" panose="020B0602030504020204" pitchFamily="34" charset="0"/>
                <a:cs typeface="Lucida Sans Unicode" panose="020B0602030504020204" pitchFamily="34" charset="0"/>
                <a:hlinkClick r:id="rId3"/>
              </a:rPr>
              <a:t>http://www.ics.uci.edu/~fielding/pubs/dissertation/rest_arch_style.htm</a:t>
            </a:r>
            <a:r>
              <a:rPr lang="en-US" sz="1000" dirty="0" smtClean="0">
                <a:latin typeface="Lucida Sans Unicode" panose="020B0602030504020204" pitchFamily="34" charset="0"/>
                <a:cs typeface="Lucida Sans Unicode" panose="020B0602030504020204" pitchFamily="34" charset="0"/>
              </a:rPr>
              <a:t> </a:t>
            </a:r>
          </a:p>
          <a:p>
            <a:pPr marL="183403" indent="-171450">
              <a:lnSpc>
                <a:spcPts val="979"/>
              </a:lnSpc>
              <a:spcBef>
                <a:spcPts val="49"/>
              </a:spcBef>
              <a:buFont typeface="Arial" panose="020B0604020202020204" pitchFamily="34" charset="0"/>
              <a:buChar char="•"/>
            </a:pPr>
            <a:r>
              <a:rPr lang="en-US" sz="1000" dirty="0" smtClean="0">
                <a:latin typeface="Lucida Sans Unicode" panose="020B0602030504020204" pitchFamily="34" charset="0"/>
                <a:cs typeface="Lucida Sans Unicode" panose="020B0602030504020204" pitchFamily="34" charset="0"/>
              </a:rPr>
              <a:t>Fowler</a:t>
            </a:r>
            <a:r>
              <a:rPr lang="en-US" sz="1000" baseline="0" dirty="0" smtClean="0">
                <a:latin typeface="Lucida Sans Unicode" panose="020B0602030504020204" pitchFamily="34" charset="0"/>
                <a:cs typeface="Lucida Sans Unicode" panose="020B0602030504020204" pitchFamily="34" charset="0"/>
              </a:rPr>
              <a:t> on REST Maturity Model: </a:t>
            </a:r>
            <a:r>
              <a:rPr lang="en-US" sz="1000" dirty="0" smtClean="0">
                <a:latin typeface="Lucida Sans Unicode" panose="020B0602030504020204" pitchFamily="34" charset="0"/>
                <a:cs typeface="Lucida Sans Unicode" panose="020B0602030504020204" pitchFamily="34" charset="0"/>
              </a:rPr>
              <a:t>http://martinfowler.com/articles/richardsonMaturityModel.html</a:t>
            </a:r>
            <a:r>
              <a:rPr lang="en-US" sz="1000" baseline="0" dirty="0" smtClean="0">
                <a:latin typeface="Lucida Sans Unicode" panose="020B0602030504020204" pitchFamily="34" charset="0"/>
                <a:cs typeface="Lucida Sans Unicode" panose="020B0602030504020204" pitchFamily="34" charset="0"/>
              </a:rPr>
              <a:t> </a:t>
            </a:r>
          </a:p>
          <a:p>
            <a:pPr marL="183403" marR="0" lvl="0" indent="-171450" algn="l" defTabSz="914400" rtl="0" eaLnBrk="1" fontAlgn="auto" latinLnBrk="0" hangingPunct="1">
              <a:lnSpc>
                <a:spcPts val="979"/>
              </a:lnSpc>
              <a:spcBef>
                <a:spcPts val="49"/>
              </a:spcBef>
              <a:spcAft>
                <a:spcPts val="0"/>
              </a:spcAft>
              <a:buClrTx/>
              <a:buSzTx/>
              <a:buFont typeface="Arial" panose="020B0604020202020204" pitchFamily="34" charset="0"/>
              <a:buChar char="•"/>
              <a:tabLst/>
              <a:defRPr/>
            </a:pPr>
            <a:r>
              <a:rPr lang="en-US" sz="1000" dirty="0" smtClean="0"/>
              <a:t>REST to HTTP method described by Spring at : </a:t>
            </a:r>
            <a:r>
              <a:rPr lang="en-US" sz="1000" dirty="0" smtClean="0">
                <a:hlinkClick r:id="rId4"/>
              </a:rPr>
              <a:t>https://spring.io/understanding/REST</a:t>
            </a:r>
            <a:r>
              <a:rPr lang="en-US" sz="1000" dirty="0" smtClean="0"/>
              <a:t> </a:t>
            </a:r>
          </a:p>
          <a:p>
            <a:pPr marL="183403" marR="0" lvl="0" indent="-171450" algn="l" defTabSz="914400" rtl="0" eaLnBrk="1" fontAlgn="auto" latinLnBrk="0" hangingPunct="1">
              <a:lnSpc>
                <a:spcPts val="979"/>
              </a:lnSpc>
              <a:spcBef>
                <a:spcPts val="49"/>
              </a:spcBef>
              <a:spcAft>
                <a:spcPts val="0"/>
              </a:spcAft>
              <a:buClrTx/>
              <a:buSzTx/>
              <a:buFont typeface="Arial" panose="020B0604020202020204" pitchFamily="34" charset="0"/>
              <a:buChar char="•"/>
              <a:tabLst/>
              <a:defRPr/>
            </a:pPr>
            <a:r>
              <a:rPr lang="en-US" sz="1000" dirty="0" smtClean="0"/>
              <a:t>Spring Remoting</a:t>
            </a:r>
            <a:r>
              <a:rPr lang="en-US" sz="1000" baseline="0" dirty="0" smtClean="0"/>
              <a:t> and Web Services : http://docs.spring.io/spring/docs/3.1.x/spring-framework-reference/html/remoting.html#rest-message-c </a:t>
            </a:r>
            <a:endParaRPr lang="en-US" sz="1000" dirty="0" smtClean="0"/>
          </a:p>
          <a:p>
            <a:pPr marL="183403" indent="-171450">
              <a:lnSpc>
                <a:spcPts val="979"/>
              </a:lnSpc>
              <a:spcBef>
                <a:spcPts val="49"/>
              </a:spcBef>
              <a:buFont typeface="Arial" panose="020B0604020202020204" pitchFamily="34" charset="0"/>
              <a:buChar char="•"/>
            </a:pPr>
            <a:endParaRPr lang="en-US" sz="1000" b="1" dirty="0" smtClean="0">
              <a:latin typeface="Lucida Sans Unicode" panose="020B0602030504020204" pitchFamily="34" charset="0"/>
              <a:cs typeface="Lucida Sans Unicode" panose="020B0602030504020204"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a:t>
            </a:fld>
            <a:endParaRPr lang="en-US"/>
          </a:p>
        </p:txBody>
      </p:sp>
    </p:spTree>
    <p:extLst>
      <p:ext uri="{BB962C8B-B14F-4D97-AF65-F5344CB8AC3E}">
        <p14:creationId xmlns:p14="http://schemas.microsoft.com/office/powerpoint/2010/main" val="722819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Tomcat Jasper is the embedded JSP </a:t>
            </a:r>
            <a:r>
              <a:rPr lang="en-US" sz="1200" b="0" i="0" u="none" strike="noStrike" kern="1200" baseline="0" dirty="0" smtClean="0">
                <a:solidFill>
                  <a:schemeClr val="tx1"/>
                </a:solidFill>
                <a:latin typeface="+mn-lt"/>
                <a:ea typeface="+mn-ea"/>
                <a:cs typeface="+mn-cs"/>
              </a:rPr>
              <a:t>engine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Both part 1 and part 2 are in the same project in different packages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So have 2 main() methods, and can’t run from command line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Just run from Eclipse</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24</a:t>
            </a:fld>
            <a:endParaRPr lang="en-US"/>
          </a:p>
        </p:txBody>
      </p:sp>
    </p:spTree>
    <p:extLst>
      <p:ext uri="{BB962C8B-B14F-4D97-AF65-F5344CB8AC3E}">
        <p14:creationId xmlns:p14="http://schemas.microsoft.com/office/powerpoint/2010/main" val="1311376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Tomcat Jasper is the embedded JSP engine</a:t>
            </a:r>
          </a:p>
        </p:txBody>
      </p:sp>
      <p:sp>
        <p:nvSpPr>
          <p:cNvPr id="4" name="Slide Number Placeholder 3"/>
          <p:cNvSpPr>
            <a:spLocks noGrp="1"/>
          </p:cNvSpPr>
          <p:nvPr>
            <p:ph type="sldNum" sz="quarter" idx="10"/>
          </p:nvPr>
        </p:nvSpPr>
        <p:spPr/>
        <p:txBody>
          <a:bodyPr/>
          <a:lstStyle/>
          <a:p>
            <a:fld id="{23BB7B6E-8753-4AB8-AE07-644F72AE8E58}" type="slidenum">
              <a:rPr lang="en-US" smtClean="0"/>
              <a:t>25</a:t>
            </a:fld>
            <a:endParaRPr lang="en-US"/>
          </a:p>
        </p:txBody>
      </p:sp>
    </p:spTree>
    <p:extLst>
      <p:ext uri="{BB962C8B-B14F-4D97-AF65-F5344CB8AC3E}">
        <p14:creationId xmlns:p14="http://schemas.microsoft.com/office/powerpoint/2010/main" val="2965354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26</a:t>
            </a:fld>
            <a:endParaRPr lang="en-US"/>
          </a:p>
        </p:txBody>
      </p:sp>
    </p:spTree>
    <p:extLst>
      <p:ext uri="{BB962C8B-B14F-4D97-AF65-F5344CB8AC3E}">
        <p14:creationId xmlns:p14="http://schemas.microsoft.com/office/powerpoint/2010/main" val="1963075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SETUP: Have open in browser</a:t>
            </a:r>
          </a:p>
          <a:p>
            <a:endParaRPr lang="en-US" dirty="0" smtClean="0"/>
          </a:p>
          <a:p>
            <a:r>
              <a:rPr lang="en-US" dirty="0" err="1" smtClean="0"/>
              <a:t>Video:Martin</a:t>
            </a:r>
            <a:r>
              <a:rPr lang="en-US" dirty="0" smtClean="0"/>
              <a:t> Fowler at GO 2012 overview of NoSQL databases</a:t>
            </a:r>
          </a:p>
          <a:p>
            <a:pPr marL="285750" indent="-285750">
              <a:buFont typeface="Arial" panose="020B0604020202020204" pitchFamily="34" charset="0"/>
              <a:buChar char="•"/>
            </a:pPr>
            <a:r>
              <a:rPr lang="en-US" dirty="0" smtClean="0"/>
              <a:t>Start at 9:36</a:t>
            </a:r>
          </a:p>
          <a:p>
            <a:pPr marL="285750" indent="-285750">
              <a:buFont typeface="Arial" panose="020B0604020202020204" pitchFamily="34" charset="0"/>
              <a:buChar char="•"/>
            </a:pPr>
            <a:r>
              <a:rPr lang="en-US" dirty="0" smtClean="0"/>
              <a:t>End when done with aggregate types of databases</a:t>
            </a:r>
          </a:p>
          <a:p>
            <a:pPr marL="285750" indent="-285750">
              <a:buFont typeface="Arial" panose="020B0604020202020204" pitchFamily="34" charset="0"/>
              <a:buChar char="•"/>
            </a:pPr>
            <a:r>
              <a:rPr lang="en-US" dirty="0" smtClean="0">
                <a:hlinkClick r:id="rId3"/>
              </a:rPr>
              <a:t>https://www.youtube.com/watch?v=qI_g07C_Q5I</a:t>
            </a:r>
            <a:r>
              <a:rPr lang="en-US" dirty="0" smtClean="0"/>
              <a:t> </a:t>
            </a:r>
          </a:p>
          <a:p>
            <a:pPr>
              <a:lnSpc>
                <a:spcPts val="1000"/>
              </a:lnSpc>
            </a:pPr>
            <a:endParaRPr lang="en-US" altLang="zh-CN" dirty="0" smtClean="0"/>
          </a:p>
          <a:p>
            <a:pPr>
              <a:lnSpc>
                <a:spcPts val="1000"/>
              </a:lnSpc>
            </a:pPr>
            <a:r>
              <a:rPr lang="en-US" altLang="zh-CN" sz="1200" dirty="0" err="1" smtClean="0"/>
              <a:t>Couchbase</a:t>
            </a:r>
            <a:r>
              <a:rPr lang="en-US" altLang="zh-CN" sz="1200" dirty="0" smtClean="0"/>
              <a:t> Definitions of the editions are at:</a:t>
            </a:r>
          </a:p>
          <a:p>
            <a:pPr marL="171450" indent="-171450">
              <a:lnSpc>
                <a:spcPts val="1000"/>
              </a:lnSpc>
              <a:buFont typeface="Arial" panose="020B0604020202020204" pitchFamily="34" charset="0"/>
              <a:buChar char="•"/>
            </a:pPr>
            <a:r>
              <a:rPr lang="en-US" altLang="zh-CN" sz="1200" dirty="0" smtClean="0">
                <a:hlinkClick r:id="rId4"/>
              </a:rPr>
              <a:t>http://developer.couchbase.com/documentation/server/4.5/introduction/editions.html</a:t>
            </a:r>
            <a:r>
              <a:rPr lang="en-US" altLang="zh-CN" sz="1200" dirty="0" smtClean="0"/>
              <a:t> </a:t>
            </a:r>
          </a:p>
          <a:p>
            <a:endParaRPr lang="en-US" dirty="0" smtClean="0"/>
          </a:p>
          <a:p>
            <a:pPr>
              <a:lnSpc>
                <a:spcPts val="1600"/>
              </a:lnSpc>
              <a:tabLst>
                <a:tab pos="101600" algn="l"/>
              </a:tabLst>
            </a:pPr>
            <a:r>
              <a:rPr lang="en-US" altLang="zh-CN" sz="1200" dirty="0" smtClean="0">
                <a:solidFill>
                  <a:srgbClr val="010101"/>
                </a:solidFill>
                <a:latin typeface="MS Shell Dlg" pitchFamily="18" charset="0"/>
                <a:cs typeface="MS Shell Dlg" pitchFamily="18" charset="0"/>
              </a:rPr>
              <a:t>For</a:t>
            </a:r>
            <a:r>
              <a:rPr lang="en-US" altLang="zh-CN" sz="1200" dirty="0" smtClean="0">
                <a:latin typeface="Times New Roman" pitchFamily="18" charset="0"/>
                <a:cs typeface="Times New Roman" pitchFamily="18" charset="0"/>
              </a:rPr>
              <a:t> </a:t>
            </a:r>
            <a:r>
              <a:rPr lang="en-US" altLang="zh-CN" sz="1200" dirty="0" smtClean="0">
                <a:solidFill>
                  <a:srgbClr val="010101"/>
                </a:solidFill>
                <a:latin typeface="MS Shell Dlg" pitchFamily="18" charset="0"/>
                <a:cs typeface="MS Shell Dlg" pitchFamily="18" charset="0"/>
              </a:rPr>
              <a:t>a</a:t>
            </a:r>
            <a:r>
              <a:rPr lang="en-US" altLang="zh-CN" sz="1200" dirty="0" smtClean="0">
                <a:latin typeface="Times New Roman" pitchFamily="18" charset="0"/>
                <a:cs typeface="Times New Roman" pitchFamily="18" charset="0"/>
              </a:rPr>
              <a:t> </a:t>
            </a:r>
            <a:r>
              <a:rPr lang="en-US" altLang="zh-CN" sz="1200" dirty="0" smtClean="0">
                <a:solidFill>
                  <a:srgbClr val="010101"/>
                </a:solidFill>
                <a:latin typeface="MS Shell Dlg" pitchFamily="18" charset="0"/>
                <a:cs typeface="MS Shell Dlg" pitchFamily="18" charset="0"/>
              </a:rPr>
              <a:t>comparison</a:t>
            </a:r>
            <a:r>
              <a:rPr lang="en-US" altLang="zh-CN" sz="1200" dirty="0" smtClean="0">
                <a:latin typeface="Times New Roman" pitchFamily="18" charset="0"/>
                <a:cs typeface="Times New Roman" pitchFamily="18" charset="0"/>
              </a:rPr>
              <a:t> </a:t>
            </a:r>
            <a:r>
              <a:rPr lang="en-US" altLang="zh-CN" sz="1200" dirty="0" smtClean="0">
                <a:solidFill>
                  <a:srgbClr val="010101"/>
                </a:solidFill>
                <a:latin typeface="MS Shell Dlg" pitchFamily="18" charset="0"/>
                <a:cs typeface="MS Shell Dlg" pitchFamily="18" charset="0"/>
              </a:rPr>
              <a:t>of</a:t>
            </a:r>
            <a:r>
              <a:rPr lang="en-US" altLang="zh-CN" sz="1200" dirty="0" smtClean="0">
                <a:latin typeface="Times New Roman" pitchFamily="18" charset="0"/>
                <a:cs typeface="Times New Roman" pitchFamily="18" charset="0"/>
              </a:rPr>
              <a:t> </a:t>
            </a:r>
            <a:r>
              <a:rPr lang="en-US" altLang="zh-CN" sz="1200" dirty="0" smtClean="0">
                <a:solidFill>
                  <a:srgbClr val="010101"/>
                </a:solidFill>
                <a:latin typeface="MS Shell Dlg" pitchFamily="18" charset="0"/>
                <a:cs typeface="MS Shell Dlg" pitchFamily="18" charset="0"/>
              </a:rPr>
              <a:t>the</a:t>
            </a:r>
            <a:r>
              <a:rPr lang="en-US" altLang="zh-CN" sz="1200" dirty="0" smtClean="0">
                <a:latin typeface="Times New Roman" pitchFamily="18" charset="0"/>
                <a:cs typeface="Times New Roman" pitchFamily="18" charset="0"/>
              </a:rPr>
              <a:t> </a:t>
            </a:r>
            <a:r>
              <a:rPr lang="en-US" altLang="zh-CN" sz="1200" dirty="0" smtClean="0">
                <a:solidFill>
                  <a:srgbClr val="010101"/>
                </a:solidFill>
                <a:latin typeface="MS Shell Dlg" pitchFamily="18" charset="0"/>
                <a:cs typeface="MS Shell Dlg" pitchFamily="18" charset="0"/>
              </a:rPr>
              <a:t>two</a:t>
            </a:r>
            <a:r>
              <a:rPr lang="en-US" altLang="zh-CN" sz="1200" dirty="0" smtClean="0">
                <a:latin typeface="Times New Roman" pitchFamily="18" charset="0"/>
                <a:cs typeface="Times New Roman" pitchFamily="18" charset="0"/>
              </a:rPr>
              <a:t> </a:t>
            </a:r>
            <a:r>
              <a:rPr lang="en-US" altLang="zh-CN" sz="1200" dirty="0" smtClean="0">
                <a:solidFill>
                  <a:srgbClr val="010101"/>
                </a:solidFill>
                <a:latin typeface="MS Shell Dlg" pitchFamily="18" charset="0"/>
                <a:cs typeface="MS Shell Dlg" pitchFamily="18" charset="0"/>
              </a:rPr>
              <a:t>editions,</a:t>
            </a:r>
            <a:r>
              <a:rPr lang="en-US" altLang="zh-CN" sz="1200" dirty="0" smtClean="0">
                <a:latin typeface="Times New Roman" pitchFamily="18" charset="0"/>
                <a:cs typeface="Times New Roman" pitchFamily="18" charset="0"/>
              </a:rPr>
              <a:t> </a:t>
            </a:r>
            <a:r>
              <a:rPr lang="en-US" altLang="zh-CN" sz="1200" dirty="0" smtClean="0">
                <a:solidFill>
                  <a:srgbClr val="010101"/>
                </a:solidFill>
                <a:latin typeface="MS Shell Dlg" pitchFamily="18" charset="0"/>
                <a:cs typeface="MS Shell Dlg" pitchFamily="18" charset="0"/>
              </a:rPr>
              <a:t>see</a:t>
            </a:r>
          </a:p>
          <a:p>
            <a:pPr marL="171450" indent="-171450">
              <a:lnSpc>
                <a:spcPts val="1200"/>
              </a:lnSpc>
              <a:buFont typeface="Arial" panose="020B0604020202020204" pitchFamily="34" charset="0"/>
              <a:buChar char="•"/>
              <a:tabLst>
                <a:tab pos="101600" algn="l"/>
              </a:tabLst>
            </a:pPr>
            <a:r>
              <a:rPr lang="en-US" altLang="zh-CN" sz="1200" dirty="0" smtClean="0">
                <a:solidFill>
                  <a:srgbClr val="010101"/>
                </a:solidFill>
                <a:latin typeface="MS Shell Dlg" pitchFamily="18" charset="0"/>
                <a:cs typeface="MS Shell Dlg" pitchFamily="18" charset="0"/>
                <a:hlinkClick r:id="rId4"/>
              </a:rPr>
              <a:t>http://developer.couchbase.com/documentation/server/4.5/introduction/editions.html</a:t>
            </a:r>
            <a:r>
              <a:rPr lang="en-US" altLang="zh-CN" sz="1200" dirty="0" smtClean="0">
                <a:solidFill>
                  <a:srgbClr val="010101"/>
                </a:solidFill>
                <a:latin typeface="MS Shell Dlg" pitchFamily="18" charset="0"/>
                <a:cs typeface="MS Shell Dlg" pitchFamily="18" charset="0"/>
              </a:rPr>
              <a:t> </a:t>
            </a:r>
          </a:p>
          <a:p>
            <a:pPr marL="171450" indent="-171450">
              <a:lnSpc>
                <a:spcPts val="1200"/>
              </a:lnSpc>
              <a:buFont typeface="Arial" panose="020B0604020202020204" pitchFamily="34" charset="0"/>
              <a:buChar char="•"/>
              <a:tabLst>
                <a:tab pos="101600" algn="l"/>
              </a:tabLst>
            </a:pPr>
            <a:endParaRPr lang="en-US" altLang="zh-CN" sz="1200" dirty="0" smtClean="0">
              <a:solidFill>
                <a:srgbClr val="010101"/>
              </a:solidFill>
              <a:latin typeface="MS Shell Dlg" pitchFamily="18" charset="0"/>
              <a:cs typeface="MS Shell Dlg" pitchFamily="18" charset="0"/>
            </a:endParaRPr>
          </a:p>
          <a:p>
            <a:pPr marL="0" indent="0">
              <a:lnSpc>
                <a:spcPts val="1200"/>
              </a:lnSpc>
              <a:buFont typeface="Arial" panose="020B0604020202020204" pitchFamily="34" charset="0"/>
              <a:buNone/>
              <a:tabLst>
                <a:tab pos="101600" algn="l"/>
              </a:tabLst>
            </a:pPr>
            <a:r>
              <a:rPr lang="en-US" altLang="zh-CN" sz="1200" dirty="0" err="1" smtClean="0">
                <a:solidFill>
                  <a:srgbClr val="010101"/>
                </a:solidFill>
                <a:latin typeface="MS Shell Dlg" pitchFamily="18" charset="0"/>
                <a:cs typeface="MS Shell Dlg" pitchFamily="18" charset="0"/>
              </a:rPr>
              <a:t>Couchbase</a:t>
            </a:r>
            <a:r>
              <a:rPr lang="en-US" altLang="zh-CN" sz="1200" dirty="0" smtClean="0">
                <a:solidFill>
                  <a:srgbClr val="010101"/>
                </a:solidFill>
                <a:latin typeface="MS Shell Dlg" pitchFamily="18" charset="0"/>
                <a:cs typeface="MS Shell Dlg" pitchFamily="18" charset="0"/>
              </a:rPr>
              <a:t> </a:t>
            </a:r>
            <a:r>
              <a:rPr lang="en-US" altLang="zh-CN" sz="1200" dirty="0" err="1" smtClean="0">
                <a:solidFill>
                  <a:srgbClr val="010101"/>
                </a:solidFill>
                <a:latin typeface="MS Shell Dlg" pitchFamily="18" charset="0"/>
                <a:cs typeface="MS Shell Dlg" pitchFamily="18" charset="0"/>
              </a:rPr>
              <a:t>JavaDoc</a:t>
            </a:r>
            <a:r>
              <a:rPr lang="en-US" altLang="zh-CN" sz="1200" dirty="0" smtClean="0">
                <a:solidFill>
                  <a:srgbClr val="010101"/>
                </a:solidFill>
                <a:latin typeface="MS Shell Dlg" pitchFamily="18" charset="0"/>
                <a:cs typeface="MS Shell Dlg" pitchFamily="18" charset="0"/>
              </a:rPr>
              <a:t>:</a:t>
            </a:r>
          </a:p>
          <a:p>
            <a:pPr marL="171450" indent="-171450">
              <a:lnSpc>
                <a:spcPts val="1200"/>
              </a:lnSpc>
              <a:buFont typeface="Arial" panose="020B0604020202020204" pitchFamily="34" charset="0"/>
              <a:buChar char="•"/>
              <a:tabLst>
                <a:tab pos="101600" algn="l"/>
              </a:tabLst>
            </a:pPr>
            <a:r>
              <a:rPr lang="en-US" altLang="zh-CN" sz="1200" dirty="0" smtClean="0">
                <a:solidFill>
                  <a:srgbClr val="010101"/>
                </a:solidFill>
                <a:latin typeface="MS Shell Dlg" pitchFamily="18" charset="0"/>
                <a:cs typeface="MS Shell Dlg" pitchFamily="18" charset="0"/>
              </a:rPr>
              <a:t>http://docs.couchbase.com/sdk-api/couchbase-java-client-2.3.4/ </a:t>
            </a:r>
          </a:p>
          <a:p>
            <a:pPr>
              <a:lnSpc>
                <a:spcPts val="1200"/>
              </a:lnSpc>
              <a:tabLst>
                <a:tab pos="101600" algn="l"/>
              </a:tabLst>
            </a:pPr>
            <a:endParaRPr lang="en-US" altLang="zh-CN" sz="1200" dirty="0" smtClean="0">
              <a:solidFill>
                <a:srgbClr val="010101"/>
              </a:solidFill>
              <a:latin typeface="MS Shell Dlg" pitchFamily="18" charset="0"/>
              <a:cs typeface="MS Shell Dlg" pitchFamily="18" charset="0"/>
            </a:endParaRPr>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27</a:t>
            </a:fld>
            <a:endParaRPr lang="en-US"/>
          </a:p>
        </p:txBody>
      </p:sp>
    </p:spTree>
    <p:extLst>
      <p:ext uri="{BB962C8B-B14F-4D97-AF65-F5344CB8AC3E}">
        <p14:creationId xmlns:p14="http://schemas.microsoft.com/office/powerpoint/2010/main" val="57371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Tomcat Jasper is the embedded JSP engine</a:t>
            </a:r>
          </a:p>
        </p:txBody>
      </p:sp>
      <p:sp>
        <p:nvSpPr>
          <p:cNvPr id="4" name="Slide Number Placeholder 3"/>
          <p:cNvSpPr>
            <a:spLocks noGrp="1"/>
          </p:cNvSpPr>
          <p:nvPr>
            <p:ph type="sldNum" sz="quarter" idx="10"/>
          </p:nvPr>
        </p:nvSpPr>
        <p:spPr/>
        <p:txBody>
          <a:bodyPr/>
          <a:lstStyle/>
          <a:p>
            <a:fld id="{23BB7B6E-8753-4AB8-AE07-644F72AE8E58}" type="slidenum">
              <a:rPr lang="en-US" smtClean="0"/>
              <a:t>29</a:t>
            </a:fld>
            <a:endParaRPr lang="en-US"/>
          </a:p>
        </p:txBody>
      </p:sp>
    </p:spTree>
    <p:extLst>
      <p:ext uri="{BB962C8B-B14F-4D97-AF65-F5344CB8AC3E}">
        <p14:creationId xmlns:p14="http://schemas.microsoft.com/office/powerpoint/2010/main" val="4221571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Tomcat Jasper is the embedded JSP engine</a:t>
            </a:r>
          </a:p>
        </p:txBody>
      </p:sp>
      <p:sp>
        <p:nvSpPr>
          <p:cNvPr id="4" name="Slide Number Placeholder 3"/>
          <p:cNvSpPr>
            <a:spLocks noGrp="1"/>
          </p:cNvSpPr>
          <p:nvPr>
            <p:ph type="sldNum" sz="quarter" idx="10"/>
          </p:nvPr>
        </p:nvSpPr>
        <p:spPr/>
        <p:txBody>
          <a:bodyPr/>
          <a:lstStyle/>
          <a:p>
            <a:fld id="{23BB7B6E-8753-4AB8-AE07-644F72AE8E58}" type="slidenum">
              <a:rPr lang="en-US" smtClean="0"/>
              <a:t>30</a:t>
            </a:fld>
            <a:endParaRPr lang="en-US"/>
          </a:p>
        </p:txBody>
      </p:sp>
    </p:spTree>
    <p:extLst>
      <p:ext uri="{BB962C8B-B14F-4D97-AF65-F5344CB8AC3E}">
        <p14:creationId xmlns:p14="http://schemas.microsoft.com/office/powerpoint/2010/main" val="703998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xd</a:t>
            </a:r>
            <a:r>
              <a:rPr lang="en-US" sz="1200" b="0" i="0" u="none" strike="noStrike" kern="1200" baseline="0" dirty="0" smtClean="0">
                <a:solidFill>
                  <a:schemeClr val="tx1"/>
                </a:solidFill>
                <a:latin typeface="+mn-lt"/>
                <a:ea typeface="+mn-ea"/>
                <a:cs typeface="+mn-cs"/>
              </a:rPr>
              <a:t>:&gt;stream create --name </a:t>
            </a:r>
            <a:r>
              <a:rPr lang="en-US" sz="1200" b="0" i="0" u="none" strike="noStrike" kern="1200" baseline="0" dirty="0" err="1" smtClean="0">
                <a:solidFill>
                  <a:schemeClr val="tx1"/>
                </a:solidFill>
                <a:latin typeface="+mn-lt"/>
                <a:ea typeface="+mn-ea"/>
                <a:cs typeface="+mn-cs"/>
              </a:rPr>
              <a:t>processAccount</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--definition </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jdbc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url</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jdbc:hsqldb:hsql</a:t>
            </a:r>
            <a:r>
              <a:rPr lang="en-US" sz="1200" b="0" i="0" u="none" strike="noStrike" kern="1200" baseline="0" dirty="0" smtClean="0">
                <a:solidFill>
                  <a:schemeClr val="tx1"/>
                </a:solidFill>
                <a:latin typeface="+mn-lt"/>
                <a:ea typeface="+mn-ea"/>
                <a:cs typeface="+mn-cs"/>
              </a:rPr>
              <a:t>://localhost:9002/ --query='select * from account' </a:t>
            </a:r>
          </a:p>
          <a:p>
            <a:r>
              <a:rPr lang="en-US" sz="1200" b="0" i="0" u="none" strike="noStrike" kern="1200" baseline="0" dirty="0" smtClean="0">
                <a:solidFill>
                  <a:schemeClr val="tx1"/>
                </a:solidFill>
                <a:latin typeface="+mn-lt"/>
                <a:ea typeface="+mn-ea"/>
                <a:cs typeface="+mn-cs"/>
              </a:rPr>
              <a:t>             --username=</a:t>
            </a:r>
            <a:r>
              <a:rPr lang="en-US" sz="1200" b="0" i="0" u="none" strike="noStrike" kern="1200" baseline="0" dirty="0" err="1" smtClean="0">
                <a:solidFill>
                  <a:schemeClr val="tx1"/>
                </a:solidFill>
                <a:latin typeface="+mn-lt"/>
                <a:ea typeface="+mn-ea"/>
                <a:cs typeface="+mn-cs"/>
              </a:rPr>
              <a:t>sa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fixedDelay</a:t>
            </a:r>
            <a:r>
              <a:rPr lang="en-US" sz="1200" b="0" i="0" u="none" strike="noStrike" kern="1200" baseline="0" dirty="0" smtClean="0">
                <a:solidFill>
                  <a:schemeClr val="tx1"/>
                </a:solidFill>
                <a:latin typeface="+mn-lt"/>
                <a:ea typeface="+mn-ea"/>
                <a:cs typeface="+mn-cs"/>
              </a:rPr>
              <a:t>=100 |</a:t>
            </a:r>
          </a:p>
          <a:p>
            <a:r>
              <a:rPr lang="en-US" sz="1200" b="0" i="0" u="none" strike="noStrike" kern="1200" baseline="0" dirty="0" smtClean="0">
                <a:solidFill>
                  <a:schemeClr val="tx1"/>
                </a:solidFill>
                <a:latin typeface="+mn-lt"/>
                <a:ea typeface="+mn-ea"/>
                <a:cs typeface="+mn-cs"/>
              </a:rPr>
              <a:t>     filter --expression='</a:t>
            </a:r>
            <a:r>
              <a:rPr lang="en-US" sz="1200" b="0" i="0" u="none" strike="noStrike" kern="1200" baseline="0" dirty="0" err="1" smtClean="0">
                <a:solidFill>
                  <a:schemeClr val="tx1"/>
                </a:solidFill>
                <a:latin typeface="+mn-lt"/>
                <a:ea typeface="+mn-ea"/>
                <a:cs typeface="+mn-cs"/>
              </a:rPr>
              <a:t>payload.balance</a:t>
            </a:r>
            <a:r>
              <a:rPr lang="en-US" sz="1200" b="0" i="0" u="none" strike="noStrike" kern="1200" baseline="0" dirty="0" smtClean="0">
                <a:solidFill>
                  <a:schemeClr val="tx1"/>
                </a:solidFill>
                <a:latin typeface="+mn-lt"/>
                <a:ea typeface="+mn-ea"/>
                <a:cs typeface="+mn-cs"/>
              </a:rPr>
              <a:t> &gt; 0.00 &amp;&amp; </a:t>
            </a:r>
            <a:r>
              <a:rPr lang="en-US" sz="1200" b="0" i="0" u="none" strike="noStrike" kern="1200" baseline="0" dirty="0" err="1" smtClean="0">
                <a:solidFill>
                  <a:schemeClr val="tx1"/>
                </a:solidFill>
                <a:latin typeface="+mn-lt"/>
                <a:ea typeface="+mn-ea"/>
                <a:cs typeface="+mn-cs"/>
              </a:rPr>
              <a:t>payload.open</a:t>
            </a:r>
            <a:r>
              <a:rPr lang="en-US" sz="1200" b="0" i="0" u="none" strike="noStrike" kern="1200" baseline="0" dirty="0" smtClean="0">
                <a:solidFill>
                  <a:schemeClr val="tx1"/>
                </a:solidFill>
                <a:latin typeface="+mn-lt"/>
                <a:ea typeface="+mn-ea"/>
                <a:cs typeface="+mn-cs"/>
              </a:rPr>
              <a:t> == TRUE‘</a:t>
            </a:r>
          </a:p>
          <a:p>
            <a:r>
              <a:rPr lang="en-US" sz="1200" b="0" i="0" u="none" strike="noStrike" kern="1200" baseline="0" dirty="0" smtClean="0">
                <a:solidFill>
                  <a:schemeClr val="tx1"/>
                </a:solidFill>
                <a:latin typeface="+mn-lt"/>
                <a:ea typeface="+mn-ea"/>
                <a:cs typeface="+mn-cs"/>
              </a:rPr>
              <a:t> | file --suffix=log" –deploy</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xd</a:t>
            </a:r>
            <a:r>
              <a:rPr lang="en-US" sz="1200" b="0" i="0" u="none" strike="noStrike" kern="1200" baseline="0" dirty="0" smtClean="0">
                <a:solidFill>
                  <a:schemeClr val="tx1"/>
                </a:solidFill>
                <a:latin typeface="+mn-lt"/>
                <a:ea typeface="+mn-ea"/>
                <a:cs typeface="+mn-cs"/>
              </a:rPr>
              <a:t>:&gt;stream create --name </a:t>
            </a:r>
            <a:r>
              <a:rPr lang="en-US" sz="1200" b="0" i="0" u="none" strike="noStrike" kern="1200" baseline="0" dirty="0" err="1" smtClean="0">
                <a:solidFill>
                  <a:schemeClr val="tx1"/>
                </a:solidFill>
                <a:latin typeface="+mn-lt"/>
                <a:ea typeface="+mn-ea"/>
                <a:cs typeface="+mn-cs"/>
              </a:rPr>
              <a:t>processAccount</a:t>
            </a:r>
            <a:r>
              <a:rPr lang="en-US" sz="1200" b="0" i="0" u="none" strike="noStrike" kern="1200" baseline="0" dirty="0" smtClean="0">
                <a:solidFill>
                  <a:schemeClr val="tx1"/>
                </a:solidFill>
                <a:latin typeface="+mn-lt"/>
                <a:ea typeface="+mn-ea"/>
                <a:cs typeface="+mn-cs"/>
              </a:rPr>
              <a:t> --definition "</a:t>
            </a:r>
            <a:r>
              <a:rPr lang="en-US" sz="1200" b="0" i="0" u="none" strike="noStrike" kern="1200" baseline="0" dirty="0" err="1" smtClean="0">
                <a:solidFill>
                  <a:schemeClr val="tx1"/>
                </a:solidFill>
                <a:latin typeface="+mn-lt"/>
                <a:ea typeface="+mn-ea"/>
                <a:cs typeface="+mn-cs"/>
              </a:rPr>
              <a:t>jdbc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url</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jdbc:hsqldb:hsql</a:t>
            </a:r>
            <a:r>
              <a:rPr lang="en-US" sz="1200" b="0" i="0" u="none" strike="noStrike" kern="1200" baseline="0" dirty="0" smtClean="0">
                <a:solidFill>
                  <a:schemeClr val="tx1"/>
                </a:solidFill>
                <a:latin typeface="+mn-lt"/>
                <a:ea typeface="+mn-ea"/>
                <a:cs typeface="+mn-cs"/>
              </a:rPr>
              <a:t>://localhost:9002/ --query='select * from account' --update='update account set </a:t>
            </a:r>
            <a:r>
              <a:rPr lang="en-US" sz="1200" b="0" i="0" u="none" strike="noStrike" kern="1200" baseline="0" dirty="0" err="1" smtClean="0">
                <a:solidFill>
                  <a:schemeClr val="tx1"/>
                </a:solidFill>
                <a:latin typeface="+mn-lt"/>
                <a:ea typeface="+mn-ea"/>
                <a:cs typeface="+mn-cs"/>
              </a:rPr>
              <a:t>newrow</a:t>
            </a:r>
            <a:r>
              <a:rPr lang="en-US" sz="1200" b="0" i="0" u="none" strike="noStrike" kern="1200" baseline="0" dirty="0" smtClean="0">
                <a:solidFill>
                  <a:schemeClr val="tx1"/>
                </a:solidFill>
                <a:latin typeface="+mn-lt"/>
                <a:ea typeface="+mn-ea"/>
                <a:cs typeface="+mn-cs"/>
              </a:rPr>
              <a:t>=false' --username=s| f</a:t>
            </a:r>
          </a:p>
          <a:p>
            <a:r>
              <a:rPr lang="en-US" sz="1200" b="0" i="0" u="none" strike="noStrike" kern="1200" baseline="0" dirty="0" err="1" smtClean="0">
                <a:solidFill>
                  <a:schemeClr val="tx1"/>
                </a:solidFill>
                <a:latin typeface="+mn-lt"/>
                <a:ea typeface="+mn-ea"/>
                <a:cs typeface="+mn-cs"/>
              </a:rPr>
              <a:t>ilter</a:t>
            </a:r>
            <a:r>
              <a:rPr lang="en-US" sz="1200" b="0" i="0" u="none" strike="noStrike" kern="1200" baseline="0" dirty="0" smtClean="0">
                <a:solidFill>
                  <a:schemeClr val="tx1"/>
                </a:solidFill>
                <a:latin typeface="+mn-lt"/>
                <a:ea typeface="+mn-ea"/>
                <a:cs typeface="+mn-cs"/>
              </a:rPr>
              <a:t> --expression='</a:t>
            </a:r>
            <a:r>
              <a:rPr lang="en-US" sz="1200" b="0" i="0" u="none" strike="noStrike" kern="1200" baseline="0" dirty="0" err="1" smtClean="0">
                <a:solidFill>
                  <a:schemeClr val="tx1"/>
                </a:solidFill>
                <a:latin typeface="+mn-lt"/>
                <a:ea typeface="+mn-ea"/>
                <a:cs typeface="+mn-cs"/>
              </a:rPr>
              <a:t>payload.newrow</a:t>
            </a:r>
            <a:r>
              <a:rPr lang="en-US" sz="1200" b="0" i="0" u="none" strike="noStrike" kern="1200" baseline="0" dirty="0" smtClean="0">
                <a:solidFill>
                  <a:schemeClr val="tx1"/>
                </a:solidFill>
                <a:latin typeface="+mn-lt"/>
                <a:ea typeface="+mn-ea"/>
                <a:cs typeface="+mn-cs"/>
              </a:rPr>
              <a:t> == TRUE' | file --suffix=log" --deploy</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31</a:t>
            </a:fld>
            <a:endParaRPr lang="en-US"/>
          </a:p>
        </p:txBody>
      </p:sp>
    </p:spTree>
    <p:extLst>
      <p:ext uri="{BB962C8B-B14F-4D97-AF65-F5344CB8AC3E}">
        <p14:creationId xmlns:p14="http://schemas.microsoft.com/office/powerpoint/2010/main" val="3016665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Spring XD Installation directory:  </a:t>
            </a:r>
            <a:r>
              <a:rPr lang="en-US" sz="1200" b="1" i="0" u="none" strike="noStrike" kern="1200" baseline="0" dirty="0" smtClean="0">
                <a:solidFill>
                  <a:schemeClr val="tx1"/>
                </a:solidFill>
                <a:latin typeface="+mn-lt"/>
                <a:ea typeface="+mn-ea"/>
                <a:cs typeface="+mn-cs"/>
              </a:rPr>
              <a:t>/Users/username/java/spring-xd-1.3.0.RELEASE</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Xd</a:t>
            </a:r>
            <a:r>
              <a:rPr lang="en-US" sz="1200" b="0" i="0" u="none" strike="noStrike" kern="1200" baseline="0" dirty="0" smtClean="0">
                <a:solidFill>
                  <a:schemeClr val="tx1"/>
                </a:solidFill>
                <a:latin typeface="+mn-lt"/>
                <a:ea typeface="+mn-ea"/>
                <a:cs typeface="+mn-cs"/>
              </a:rPr>
              <a:t>/bin/xd-singlenode.bat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Shell/bin/xd-shell.bat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Start the Spring XD Web GUID :  </a:t>
            </a:r>
            <a:r>
              <a:rPr lang="en-US" sz="1200" b="1" i="0" u="none" strike="noStrike" kern="1200" baseline="0" dirty="0" smtClean="0">
                <a:solidFill>
                  <a:schemeClr val="tx1"/>
                </a:solidFill>
                <a:latin typeface="+mn-lt"/>
                <a:ea typeface="+mn-ea"/>
                <a:cs typeface="+mn-cs"/>
              </a:rPr>
              <a:t>http://localhost:9393/admin-ui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Log file in </a:t>
            </a:r>
            <a:r>
              <a:rPr lang="en-US" sz="1200" b="1" i="0" u="none" strike="noStrike" kern="1200" baseline="0" dirty="0" smtClean="0">
                <a:solidFill>
                  <a:schemeClr val="tx1"/>
                </a:solidFill>
                <a:latin typeface="+mn-lt"/>
                <a:ea typeface="+mn-ea"/>
                <a:cs typeface="+mn-cs"/>
              </a:rPr>
              <a:t>c:/tmp/xd/output</a:t>
            </a:r>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32</a:t>
            </a:fld>
            <a:endParaRPr lang="en-US"/>
          </a:p>
        </p:txBody>
      </p:sp>
    </p:spTree>
    <p:extLst>
      <p:ext uri="{BB962C8B-B14F-4D97-AF65-F5344CB8AC3E}">
        <p14:creationId xmlns:p14="http://schemas.microsoft.com/office/powerpoint/2010/main" val="341545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33</a:t>
            </a:fld>
            <a:endParaRPr lang="en-US"/>
          </a:p>
        </p:txBody>
      </p:sp>
    </p:spTree>
    <p:extLst>
      <p:ext uri="{BB962C8B-B14F-4D97-AF65-F5344CB8AC3E}">
        <p14:creationId xmlns:p14="http://schemas.microsoft.com/office/powerpoint/2010/main" val="3680010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34</a:t>
            </a:fld>
            <a:endParaRPr lang="en-US"/>
          </a:p>
        </p:txBody>
      </p:sp>
    </p:spTree>
    <p:extLst>
      <p:ext uri="{BB962C8B-B14F-4D97-AF65-F5344CB8AC3E}">
        <p14:creationId xmlns:p14="http://schemas.microsoft.com/office/powerpoint/2010/main" val="589082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1 of lab manual should have heading</a:t>
            </a:r>
          </a:p>
          <a:p>
            <a:endParaRPr lang="en-US" dirty="0" smtClean="0"/>
          </a:p>
          <a:p>
            <a:r>
              <a:rPr lang="en-US" dirty="0" smtClean="0"/>
              <a:t>Lab 1: Setting Up the Demo Project</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a:t>
            </a:fld>
            <a:endParaRPr lang="en-US"/>
          </a:p>
        </p:txBody>
      </p:sp>
    </p:spTree>
    <p:extLst>
      <p:ext uri="{BB962C8B-B14F-4D97-AF65-F5344CB8AC3E}">
        <p14:creationId xmlns:p14="http://schemas.microsoft.com/office/powerpoint/2010/main" val="3531983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36</a:t>
            </a:fld>
            <a:endParaRPr lang="en-US"/>
          </a:p>
        </p:txBody>
      </p:sp>
    </p:spTree>
    <p:extLst>
      <p:ext uri="{BB962C8B-B14F-4D97-AF65-F5344CB8AC3E}">
        <p14:creationId xmlns:p14="http://schemas.microsoft.com/office/powerpoint/2010/main" val="1955245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38</a:t>
            </a:fld>
            <a:endParaRPr lang="en-US"/>
          </a:p>
        </p:txBody>
      </p:sp>
    </p:spTree>
    <p:extLst>
      <p:ext uri="{BB962C8B-B14F-4D97-AF65-F5344CB8AC3E}">
        <p14:creationId xmlns:p14="http://schemas.microsoft.com/office/powerpoint/2010/main" val="2128988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4</a:t>
            </a:fld>
            <a:endParaRPr lang="en-US"/>
          </a:p>
        </p:txBody>
      </p:sp>
    </p:spTree>
    <p:extLst>
      <p:ext uri="{BB962C8B-B14F-4D97-AF65-F5344CB8AC3E}">
        <p14:creationId xmlns:p14="http://schemas.microsoft.com/office/powerpoint/2010/main" val="114095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Maximize good because</a:t>
            </a:r>
            <a:r>
              <a:rPr lang="en-US" baseline="0" dirty="0" smtClean="0"/>
              <a:t> resolution probably isn’t what you’re use to on your laptop, so hard to see everything…. </a:t>
            </a:r>
          </a:p>
          <a:p>
            <a:endParaRPr lang="en-US" baseline="0" dirty="0" smtClean="0"/>
          </a:p>
          <a:p>
            <a:r>
              <a:rPr lang="en-US" baseline="0" dirty="0" smtClean="0"/>
              <a:t>Full screen, or maximized?</a:t>
            </a:r>
          </a:p>
          <a:p>
            <a:endParaRPr lang="en-US" baseline="0" dirty="0" smtClean="0"/>
          </a:p>
          <a:p>
            <a:r>
              <a:rPr lang="en-US" baseline="0" dirty="0" err="1" smtClean="0"/>
              <a:t>ProTech</a:t>
            </a:r>
            <a:r>
              <a:rPr lang="en-US" baseline="0" dirty="0" smtClean="0"/>
              <a:t> likes Full screen…</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5</a:t>
            </a:fld>
            <a:endParaRPr lang="en-US"/>
          </a:p>
        </p:txBody>
      </p:sp>
    </p:spTree>
    <p:extLst>
      <p:ext uri="{BB962C8B-B14F-4D97-AF65-F5344CB8AC3E}">
        <p14:creationId xmlns:p14="http://schemas.microsoft.com/office/powerpoint/2010/main" val="38607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screen hides your laptop taskbar, </a:t>
            </a:r>
          </a:p>
          <a:p>
            <a:pPr marL="171450" indent="-171450">
              <a:buFont typeface="Arial" panose="020B0604020202020204" pitchFamily="34" charset="0"/>
              <a:buChar char="•"/>
            </a:pPr>
            <a:r>
              <a:rPr lang="en-US" dirty="0" smtClean="0"/>
              <a:t>So</a:t>
            </a:r>
            <a:r>
              <a:rPr lang="en-US" baseline="0" dirty="0" smtClean="0"/>
              <a:t> don’t confuse it with the virtual lab environment taskbar</a:t>
            </a:r>
            <a:endParaRPr lang="en-US" dirty="0" smtClean="0"/>
          </a:p>
          <a:p>
            <a:endParaRPr lang="en-US" dirty="0" smtClean="0"/>
          </a:p>
          <a:p>
            <a:r>
              <a:rPr lang="en-US" dirty="0" smtClean="0"/>
              <a:t>Go ahead and try it by hitting the F11 key</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6</a:t>
            </a:fld>
            <a:endParaRPr lang="en-US"/>
          </a:p>
        </p:txBody>
      </p:sp>
    </p:spTree>
    <p:extLst>
      <p:ext uri="{BB962C8B-B14F-4D97-AF65-F5344CB8AC3E}">
        <p14:creationId xmlns:p14="http://schemas.microsoft.com/office/powerpoint/2010/main" val="2966205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screen you’ll see</a:t>
            </a:r>
          </a:p>
          <a:p>
            <a:endParaRPr lang="en-US" baseline="0" dirty="0" smtClean="0"/>
          </a:p>
          <a:p>
            <a:r>
              <a:rPr lang="en-US" baseline="0" dirty="0" smtClean="0"/>
              <a:t>Please BE SURE your number is the one in the middle of the screen</a:t>
            </a:r>
          </a:p>
          <a:p>
            <a:pPr marL="171450" indent="-171450">
              <a:buFont typeface="Arial" panose="020B0604020202020204" pitchFamily="34" charset="0"/>
              <a:buChar char="•"/>
            </a:pPr>
            <a:r>
              <a:rPr lang="en-US" baseline="0" dirty="0" smtClean="0"/>
              <a:t>Or you will be using someone else's environment</a:t>
            </a:r>
            <a:endParaRPr lang="en-US" dirty="0" smtClean="0"/>
          </a:p>
          <a:p>
            <a:endParaRPr lang="en-US" dirty="0" smtClean="0"/>
          </a:p>
          <a:p>
            <a:r>
              <a:rPr lang="en-US" dirty="0" smtClean="0"/>
              <a:t>You are going to be doing labs all day</a:t>
            </a:r>
          </a:p>
          <a:p>
            <a:pPr marL="171450" indent="-171450">
              <a:buFont typeface="Arial" panose="020B0604020202020204" pitchFamily="34" charset="0"/>
              <a:buChar char="•"/>
            </a:pPr>
            <a:r>
              <a:rPr lang="en-US" dirty="0" smtClean="0"/>
              <a:t>And will want to take your labs home with you at the end of the day</a:t>
            </a:r>
          </a:p>
          <a:p>
            <a:pPr marL="171450" indent="-171450">
              <a:buFont typeface="Arial" panose="020B0604020202020204" pitchFamily="34" charset="0"/>
              <a:buChar char="•"/>
            </a:pPr>
            <a:r>
              <a:rPr lang="en-US" dirty="0" smtClean="0"/>
              <a:t>These are the ways </a:t>
            </a:r>
            <a:r>
              <a:rPr lang="en-US" dirty="0" err="1" smtClean="0"/>
              <a:t>ProTech</a:t>
            </a:r>
            <a:r>
              <a:rPr lang="en-US" dirty="0" smtClean="0"/>
              <a:t> gives you to move your files</a:t>
            </a:r>
          </a:p>
          <a:p>
            <a:pPr marL="171450" indent="-171450">
              <a:buFont typeface="Arial" panose="020B0604020202020204" pitchFamily="34" charset="0"/>
              <a:buChar char="•"/>
            </a:pPr>
            <a:r>
              <a:rPr lang="en-US" dirty="0" smtClean="0"/>
              <a:t>You can also use your</a:t>
            </a:r>
            <a:r>
              <a:rPr lang="en-US" baseline="0" dirty="0" smtClean="0"/>
              <a:t> own cloud </a:t>
            </a:r>
            <a:r>
              <a:rPr lang="en-US" baseline="0" dirty="0" err="1" smtClean="0"/>
              <a:t>dropBox</a:t>
            </a:r>
            <a:r>
              <a:rPr lang="en-US" baseline="0" dirty="0" smtClean="0"/>
              <a:t>, iCloud, </a:t>
            </a:r>
            <a:r>
              <a:rPr lang="en-US" baseline="0" dirty="0" err="1" smtClean="0"/>
              <a:t>GoogleDrive</a:t>
            </a:r>
            <a:r>
              <a:rPr lang="en-US" baseline="0" dirty="0" smtClean="0"/>
              <a:t>, etc.</a:t>
            </a:r>
          </a:p>
          <a:p>
            <a:pPr marL="171450" indent="-171450">
              <a:buFont typeface="Arial" panose="020B0604020202020204" pitchFamily="34" charset="0"/>
              <a:buChar char="•"/>
            </a:pPr>
            <a:r>
              <a:rPr lang="en-US" baseline="0" dirty="0" smtClean="0"/>
              <a:t>Or just zip and email it to yourself</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Highly suggest you install</a:t>
            </a:r>
          </a:p>
          <a:p>
            <a:pPr marL="171450" indent="-171450">
              <a:buFont typeface="Arial" panose="020B0604020202020204" pitchFamily="34" charset="0"/>
              <a:buChar char="•"/>
            </a:pPr>
            <a:r>
              <a:rPr lang="en-US" dirty="0" smtClean="0"/>
              <a:t>7_zip</a:t>
            </a:r>
          </a:p>
          <a:p>
            <a:pPr marL="171450" indent="-171450">
              <a:buFont typeface="Arial" panose="020B0604020202020204" pitchFamily="34" charset="0"/>
              <a:buChar char="•"/>
            </a:pPr>
            <a:r>
              <a:rPr lang="en-US" dirty="0" smtClean="0"/>
              <a:t>Notepad++</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7</a:t>
            </a:fld>
            <a:endParaRPr lang="en-US"/>
          </a:p>
        </p:txBody>
      </p:sp>
    </p:spTree>
    <p:extLst>
      <p:ext uri="{BB962C8B-B14F-4D97-AF65-F5344CB8AC3E}">
        <p14:creationId xmlns:p14="http://schemas.microsoft.com/office/powerpoint/2010/main" val="3139014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use the </a:t>
            </a:r>
            <a:r>
              <a:rPr lang="en-US" dirty="0" err="1" smtClean="0"/>
              <a:t>ProTech</a:t>
            </a:r>
            <a:r>
              <a:rPr lang="en-US" baseline="0" dirty="0" smtClean="0"/>
              <a:t> </a:t>
            </a:r>
            <a:r>
              <a:rPr lang="en-US" dirty="0" smtClean="0"/>
              <a:t>FTP App you’ll use your </a:t>
            </a:r>
            <a:r>
              <a:rPr lang="en-US" dirty="0" err="1" smtClean="0"/>
              <a:t>PTAccessXXX</a:t>
            </a:r>
            <a:r>
              <a:rPr lang="en-US" baseline="0" dirty="0" smtClean="0"/>
              <a:t> user name and follow what it says</a:t>
            </a:r>
          </a:p>
          <a:p>
            <a:endParaRPr lang="en-US" baseline="0" dirty="0" smtClean="0"/>
          </a:p>
          <a:p>
            <a:r>
              <a:rPr lang="en-US" baseline="0" dirty="0" smtClean="0"/>
              <a:t>You will be uploading a ZIP archive to the </a:t>
            </a:r>
            <a:r>
              <a:rPr lang="en-US" baseline="0" dirty="0" err="1" smtClean="0"/>
              <a:t>ProTech</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8</a:t>
            </a:fld>
            <a:endParaRPr lang="en-US"/>
          </a:p>
        </p:txBody>
      </p:sp>
    </p:spTree>
    <p:extLst>
      <p:ext uri="{BB962C8B-B14F-4D97-AF65-F5344CB8AC3E}">
        <p14:creationId xmlns:p14="http://schemas.microsoft.com/office/powerpoint/2010/main" val="1912388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9</a:t>
            </a:fld>
            <a:endParaRPr lang="en-US"/>
          </a:p>
        </p:txBody>
      </p:sp>
    </p:spTree>
    <p:extLst>
      <p:ext uri="{BB962C8B-B14F-4D97-AF65-F5344CB8AC3E}">
        <p14:creationId xmlns:p14="http://schemas.microsoft.com/office/powerpoint/2010/main" val="299466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172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2/10/2017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2/10/2017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2/10/2017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2/10/2017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2/10/2017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labs.protechtraining.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8528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2078411" y="3191306"/>
            <a:ext cx="1348348" cy="277127"/>
          </a:xfrm>
          <a:prstGeom prst="rect">
            <a:avLst/>
          </a:prstGeom>
          <a:noFill/>
        </p:spPr>
        <p:txBody>
          <a:bodyPr wrap="square" rtlCol="0">
            <a:spAutoFit/>
          </a:bodyPr>
          <a:lstStyle/>
          <a:p>
            <a:r>
              <a:rPr lang="en-US" sz="1201" b="1" dirty="0">
                <a:solidFill>
                  <a:schemeClr val="bg1"/>
                </a:solidFill>
              </a:rPr>
              <a:t>Click Upload Files</a:t>
            </a:r>
          </a:p>
        </p:txBody>
      </p:sp>
      <p:sp>
        <p:nvSpPr>
          <p:cNvPr id="4" name="Right Arrow 3"/>
          <p:cNvSpPr/>
          <p:nvPr/>
        </p:nvSpPr>
        <p:spPr>
          <a:xfrm>
            <a:off x="3426760" y="3269138"/>
            <a:ext cx="1563915" cy="10936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2267284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5" name="TextBox 4"/>
          <p:cNvSpPr txBox="1"/>
          <p:nvPr/>
        </p:nvSpPr>
        <p:spPr>
          <a:xfrm>
            <a:off x="1977742" y="1674927"/>
            <a:ext cx="2211657" cy="1201098"/>
          </a:xfrm>
          <a:prstGeom prst="rect">
            <a:avLst/>
          </a:prstGeom>
          <a:noFill/>
        </p:spPr>
        <p:txBody>
          <a:bodyPr wrap="square" rtlCol="0">
            <a:spAutoFit/>
          </a:bodyPr>
          <a:lstStyle/>
          <a:p>
            <a:r>
              <a:rPr lang="en-US" sz="1201" b="1" dirty="0">
                <a:solidFill>
                  <a:schemeClr val="bg1"/>
                </a:solidFill>
              </a:rPr>
              <a:t>A link will be generated based on the PTACCESS ID.  You can send this link to an email address, or copy and paste it using the HTML5 control panel clipboard.</a:t>
            </a:r>
          </a:p>
        </p:txBody>
      </p:sp>
      <p:sp>
        <p:nvSpPr>
          <p:cNvPr id="6" name="TextBox 5"/>
          <p:cNvSpPr txBox="1"/>
          <p:nvPr/>
        </p:nvSpPr>
        <p:spPr>
          <a:xfrm>
            <a:off x="2740383" y="4267905"/>
            <a:ext cx="1958460" cy="277127"/>
          </a:xfrm>
          <a:prstGeom prst="rect">
            <a:avLst/>
          </a:prstGeom>
          <a:noFill/>
        </p:spPr>
        <p:txBody>
          <a:bodyPr wrap="square" rtlCol="0">
            <a:spAutoFit/>
          </a:bodyPr>
          <a:lstStyle/>
          <a:p>
            <a:r>
              <a:rPr lang="en-US" sz="1201" b="1" dirty="0">
                <a:solidFill>
                  <a:schemeClr val="bg1"/>
                </a:solidFill>
              </a:rPr>
              <a:t>Copy to HTML 5 clipboard</a:t>
            </a:r>
          </a:p>
        </p:txBody>
      </p:sp>
      <p:sp>
        <p:nvSpPr>
          <p:cNvPr id="7" name="TextBox 6"/>
          <p:cNvSpPr txBox="1"/>
          <p:nvPr/>
        </p:nvSpPr>
        <p:spPr>
          <a:xfrm>
            <a:off x="7468753" y="4267903"/>
            <a:ext cx="1601545" cy="277127"/>
          </a:xfrm>
          <a:prstGeom prst="rect">
            <a:avLst/>
          </a:prstGeom>
          <a:noFill/>
        </p:spPr>
        <p:txBody>
          <a:bodyPr wrap="square" rtlCol="0">
            <a:spAutoFit/>
          </a:bodyPr>
          <a:lstStyle/>
          <a:p>
            <a:r>
              <a:rPr lang="en-US" sz="1201" b="1" dirty="0">
                <a:solidFill>
                  <a:schemeClr val="bg1"/>
                </a:solidFill>
              </a:rPr>
              <a:t>Send link in an email</a:t>
            </a:r>
          </a:p>
        </p:txBody>
      </p:sp>
      <p:sp>
        <p:nvSpPr>
          <p:cNvPr id="9" name="Right Arrow 8"/>
          <p:cNvSpPr/>
          <p:nvPr/>
        </p:nvSpPr>
        <p:spPr>
          <a:xfrm rot="19553697">
            <a:off x="4650682" y="4128076"/>
            <a:ext cx="628379"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10" name="Right Arrow 9"/>
          <p:cNvSpPr/>
          <p:nvPr/>
        </p:nvSpPr>
        <p:spPr>
          <a:xfrm rot="13220611">
            <a:off x="6897213" y="4155271"/>
            <a:ext cx="628379"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459001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5" name="TextBox 4"/>
          <p:cNvSpPr txBox="1"/>
          <p:nvPr/>
        </p:nvSpPr>
        <p:spPr>
          <a:xfrm>
            <a:off x="1974692" y="2630861"/>
            <a:ext cx="2211657" cy="831510"/>
          </a:xfrm>
          <a:prstGeom prst="rect">
            <a:avLst/>
          </a:prstGeom>
          <a:noFill/>
        </p:spPr>
        <p:txBody>
          <a:bodyPr wrap="square" rtlCol="0">
            <a:spAutoFit/>
          </a:bodyPr>
          <a:lstStyle/>
          <a:p>
            <a:r>
              <a:rPr lang="en-US" sz="1201" b="1" dirty="0">
                <a:solidFill>
                  <a:schemeClr val="bg1"/>
                </a:solidFill>
              </a:rPr>
              <a:t>Enter your email address.  Personal email addresses are preferred to avoid corporate email security filters.</a:t>
            </a:r>
          </a:p>
        </p:txBody>
      </p:sp>
      <p:sp>
        <p:nvSpPr>
          <p:cNvPr id="6" name="Right Arrow 5"/>
          <p:cNvSpPr/>
          <p:nvPr/>
        </p:nvSpPr>
        <p:spPr>
          <a:xfrm>
            <a:off x="3808079" y="2724321"/>
            <a:ext cx="1505955" cy="10936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186591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6" name="Right Arrow 5"/>
          <p:cNvSpPr/>
          <p:nvPr/>
        </p:nvSpPr>
        <p:spPr>
          <a:xfrm rot="10800000">
            <a:off x="3884344" y="1064815"/>
            <a:ext cx="1601545" cy="228792"/>
          </a:xfrm>
          <a:prstGeom prst="rightArrow">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802"/>
          </a:p>
        </p:txBody>
      </p:sp>
      <p:sp>
        <p:nvSpPr>
          <p:cNvPr id="7" name="TextBox 6"/>
          <p:cNvSpPr txBox="1"/>
          <p:nvPr/>
        </p:nvSpPr>
        <p:spPr>
          <a:xfrm>
            <a:off x="5638416" y="871119"/>
            <a:ext cx="3279354" cy="708527"/>
          </a:xfrm>
          <a:prstGeom prst="rect">
            <a:avLst/>
          </a:prstGeom>
          <a:noFill/>
        </p:spPr>
        <p:txBody>
          <a:bodyPr wrap="square" rtlCol="0">
            <a:spAutoFit/>
          </a:bodyPr>
          <a:lstStyle/>
          <a:p>
            <a:r>
              <a:rPr lang="en-US" sz="2002" b="1" dirty="0">
                <a:solidFill>
                  <a:schemeClr val="bg1"/>
                </a:solidFill>
              </a:rPr>
              <a:t>Drop down your PTACCESS ID and choose Disconnect</a:t>
            </a:r>
          </a:p>
        </p:txBody>
      </p:sp>
      <p:sp>
        <p:nvSpPr>
          <p:cNvPr id="2" name="Rectangle 1"/>
          <p:cNvSpPr/>
          <p:nvPr/>
        </p:nvSpPr>
        <p:spPr>
          <a:xfrm>
            <a:off x="4488203" y="3891015"/>
            <a:ext cx="5313478" cy="508088"/>
          </a:xfrm>
          <a:prstGeom prst="rect">
            <a:avLst/>
          </a:prstGeom>
        </p:spPr>
        <p:txBody>
          <a:bodyPr wrap="square">
            <a:spAutoFit/>
          </a:bodyPr>
          <a:lstStyle/>
          <a:p>
            <a:r>
              <a:rPr lang="en-US" sz="1351" b="1" dirty="0">
                <a:solidFill>
                  <a:srgbClr val="FFFF00"/>
                </a:solidFill>
              </a:rPr>
              <a:t>To display an admin panel on the left side of your screen.</a:t>
            </a:r>
          </a:p>
          <a:p>
            <a:r>
              <a:rPr lang="en-US" sz="1351" b="1" dirty="0">
                <a:solidFill>
                  <a:srgbClr val="FFFF00"/>
                </a:solidFill>
              </a:rPr>
              <a:t>Press &lt;Ctrl&gt;&lt;Alt&gt;&lt;Shift&gt; all from the left side of your keyboard.  </a:t>
            </a:r>
          </a:p>
        </p:txBody>
      </p:sp>
    </p:spTree>
    <p:extLst>
      <p:ext uri="{BB962C8B-B14F-4D97-AF65-F5344CB8AC3E}">
        <p14:creationId xmlns:p14="http://schemas.microsoft.com/office/powerpoint/2010/main" val="1277093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Installation Locations</a:t>
            </a:r>
            <a:endParaRPr lang="en-US" dirty="0"/>
          </a:p>
        </p:txBody>
      </p:sp>
      <p:sp>
        <p:nvSpPr>
          <p:cNvPr id="5" name="Content Placeholder 4"/>
          <p:cNvSpPr>
            <a:spLocks noGrp="1"/>
          </p:cNvSpPr>
          <p:nvPr>
            <p:ph idx="1"/>
          </p:nvPr>
        </p:nvSpPr>
        <p:spPr/>
        <p:txBody>
          <a:bodyPr>
            <a:normAutofit/>
          </a:bodyPr>
          <a:lstStyle/>
          <a:p>
            <a:endParaRPr lang="en-US" sz="1802" dirty="0"/>
          </a:p>
          <a:p>
            <a:endParaRPr lang="en-US" sz="1802" dirty="0"/>
          </a:p>
          <a:p>
            <a:pPr marL="0" indent="0">
              <a:buNone/>
            </a:pPr>
            <a:endParaRPr lang="en-US" sz="1802" b="1" dirty="0"/>
          </a:p>
          <a:p>
            <a:pPr marL="0" indent="0">
              <a:buNone/>
            </a:pPr>
            <a:endParaRPr lang="en-US" sz="1802" b="1" dirty="0"/>
          </a:p>
          <a:p>
            <a:pPr marL="0" indent="0">
              <a:buNone/>
            </a:pPr>
            <a:endParaRPr lang="en-US" sz="1802" b="1" dirty="0"/>
          </a:p>
        </p:txBody>
      </p:sp>
      <p:graphicFrame>
        <p:nvGraphicFramePr>
          <p:cNvPr id="6" name="Content Placeholder 3"/>
          <p:cNvGraphicFramePr>
            <a:graphicFrameLocks/>
          </p:cNvGraphicFramePr>
          <p:nvPr>
            <p:extLst>
              <p:ext uri="{D42A27DB-BD31-4B8C-83A1-F6EECF244321}">
                <p14:modId xmlns:p14="http://schemas.microsoft.com/office/powerpoint/2010/main" val="777585703"/>
              </p:ext>
            </p:extLst>
          </p:nvPr>
        </p:nvGraphicFramePr>
        <p:xfrm>
          <a:off x="1097280" y="2533968"/>
          <a:ext cx="9349177" cy="3775616"/>
        </p:xfrm>
        <a:graphic>
          <a:graphicData uri="http://schemas.openxmlformats.org/drawingml/2006/table">
            <a:tbl>
              <a:tblPr firstRow="1" bandRow="1">
                <a:tableStyleId>{5C22544A-7EE6-4342-B048-85BDC9FD1C3A}</a:tableStyleId>
              </a:tblPr>
              <a:tblGrid>
                <a:gridCol w="1392293"/>
                <a:gridCol w="5406189"/>
                <a:gridCol w="2550695"/>
              </a:tblGrid>
              <a:tr h="325653">
                <a:tc>
                  <a:txBody>
                    <a:bodyPr/>
                    <a:lstStyle/>
                    <a:p>
                      <a:r>
                        <a:rPr lang="en-US" sz="1800" dirty="0" smtClean="0"/>
                        <a:t>Target</a:t>
                      </a:r>
                      <a:endParaRPr lang="en-US" sz="1800" dirty="0"/>
                    </a:p>
                  </a:txBody>
                  <a:tcPr marL="68638" marR="68638" marT="34319" marB="34319"/>
                </a:tc>
                <a:tc>
                  <a:txBody>
                    <a:bodyPr/>
                    <a:lstStyle/>
                    <a:p>
                      <a:r>
                        <a:rPr lang="en-US" sz="1800" dirty="0" smtClean="0"/>
                        <a:t>Installation Directory</a:t>
                      </a:r>
                      <a:endParaRPr lang="en-US" sz="1800" dirty="0"/>
                    </a:p>
                  </a:txBody>
                  <a:tcPr marL="68638" marR="68638" marT="34319" marB="34319"/>
                </a:tc>
                <a:tc>
                  <a:txBody>
                    <a:bodyPr/>
                    <a:lstStyle/>
                    <a:p>
                      <a:r>
                        <a:rPr lang="en-US" sz="1800" dirty="0" smtClean="0"/>
                        <a:t> Access</a:t>
                      </a:r>
                      <a:endParaRPr lang="en-US" sz="1800" dirty="0"/>
                    </a:p>
                  </a:txBody>
                  <a:tcPr marL="68638" marR="68638" marT="34319" marB="34319"/>
                </a:tc>
              </a:tr>
              <a:tr h="846609">
                <a:tc>
                  <a:txBody>
                    <a:bodyPr/>
                    <a:lstStyle/>
                    <a:p>
                      <a:r>
                        <a:rPr lang="en-US" sz="1800" dirty="0" smtClean="0"/>
                        <a:t>Spring</a:t>
                      </a:r>
                      <a:endParaRPr lang="en-US" sz="1800" dirty="0" smtClean="0"/>
                    </a:p>
                  </a:txBody>
                  <a:tcPr marL="68638" marR="68638" marT="34319" marB="34319"/>
                </a:tc>
                <a:tc>
                  <a:txBody>
                    <a:bodyPr/>
                    <a:lstStyle/>
                    <a:p>
                      <a:r>
                        <a:rPr lang="en-US" sz="1800" dirty="0" smtClean="0"/>
                        <a:t>$(Base</a:t>
                      </a:r>
                      <a:r>
                        <a:rPr lang="en-US" sz="1800" baseline="0" dirty="0" smtClean="0"/>
                        <a:t> Directory)</a:t>
                      </a:r>
                      <a:r>
                        <a:rPr lang="en-US" sz="1800" dirty="0" smtClean="0"/>
                        <a:t>\java\spring-1.3.1.RELEASE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\java\spring-xd-1.3.1.RELEASE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smtClean="0"/>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r h="325653">
                <a:tc>
                  <a:txBody>
                    <a:bodyPr/>
                    <a:lstStyle/>
                    <a:p>
                      <a:r>
                        <a:rPr lang="en-US" sz="1800" dirty="0" smtClean="0"/>
                        <a:t>Eclipse</a:t>
                      </a:r>
                      <a:endParaRPr lang="en-US" sz="1800" dirty="0"/>
                    </a:p>
                  </a:txBody>
                  <a:tcPr marL="68638" marR="68638" marT="34319" marB="34319"/>
                </a:tc>
                <a:tc>
                  <a:txBody>
                    <a:bodyPr/>
                    <a:lstStyle/>
                    <a:p>
                      <a:r>
                        <a:rPr lang="en-US" sz="1800" dirty="0" smtClean="0"/>
                        <a:t>$(Base</a:t>
                      </a:r>
                      <a:r>
                        <a:rPr lang="en-US" sz="1800" baseline="0" dirty="0" smtClean="0"/>
                        <a:t> Directory)</a:t>
                      </a:r>
                      <a:r>
                        <a:rPr lang="en-US" sz="1800" dirty="0" smtClean="0"/>
                        <a:t>\</a:t>
                      </a:r>
                      <a:r>
                        <a:rPr lang="en-US" sz="1800" dirty="0" smtClean="0"/>
                        <a:t>java\eclipse</a:t>
                      </a:r>
                    </a:p>
                  </a:txBody>
                  <a:tcPr marL="68638" marR="68638" marT="34319" marB="34319"/>
                </a:tc>
                <a:tc>
                  <a:txBody>
                    <a:bodyPr/>
                    <a:lstStyle/>
                    <a:p>
                      <a:r>
                        <a:rPr lang="en-US" sz="1800" dirty="0" smtClean="0"/>
                        <a:t>Desktop Shortcut</a:t>
                      </a:r>
                      <a:endParaRPr lang="en-US" sz="1800" dirty="0"/>
                    </a:p>
                  </a:txBody>
                  <a:tcPr marL="68638" marR="68638" marT="34319" marB="34319"/>
                </a:tc>
              </a:tr>
              <a:tr h="586131">
                <a:tc>
                  <a:txBody>
                    <a:bodyPr/>
                    <a:lstStyle/>
                    <a:p>
                      <a:r>
                        <a:rPr lang="en-US" sz="1800" dirty="0" smtClean="0"/>
                        <a:t>Tomcat</a:t>
                      </a:r>
                      <a:endParaRPr lang="en-US" sz="1800" dirty="0"/>
                    </a:p>
                  </a:txBody>
                  <a:tcPr marL="68638" marR="68638" marT="34319" marB="3431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dirty="0" err="1" smtClean="0"/>
                        <a:t>advspring</a:t>
                      </a:r>
                      <a:r>
                        <a:rPr lang="en-US" sz="1800" dirty="0" smtClean="0"/>
                        <a:t>\tomcat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smtClean="0"/>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r h="1023111">
                <a:tc>
                  <a:txBody>
                    <a:bodyPr/>
                    <a:lstStyle/>
                    <a:p>
                      <a:r>
                        <a:rPr lang="en-US" sz="1800" dirty="0" smtClean="0"/>
                        <a:t>Lab</a:t>
                      </a:r>
                      <a:r>
                        <a:rPr lang="en-US" sz="1800" baseline="0" dirty="0" smtClean="0"/>
                        <a:t> folders</a:t>
                      </a:r>
                      <a:endParaRPr lang="en-US" sz="1800" dirty="0" smtClean="0"/>
                    </a:p>
                  </a:txBody>
                  <a:tcPr marL="68638" marR="68638" marT="34319" marB="34319"/>
                </a:tc>
                <a:tc>
                  <a:txBody>
                    <a:bodyPr/>
                    <a:lstStyle/>
                    <a:p>
                      <a:r>
                        <a:rPr lang="en-US" sz="1800" dirty="0" smtClean="0"/>
                        <a:t>$(Base</a:t>
                      </a:r>
                      <a:r>
                        <a:rPr lang="en-US" sz="1800" baseline="0" dirty="0" smtClean="0"/>
                        <a:t> Directory</a:t>
                      </a:r>
                      <a:r>
                        <a:rPr lang="en-US" sz="1800" baseline="0" dirty="0" smtClean="0"/>
                        <a:t>)</a:t>
                      </a:r>
                      <a:r>
                        <a:rPr lang="en-US" sz="1800" dirty="0" smtClean="0"/>
                        <a:t>\</a:t>
                      </a:r>
                      <a:r>
                        <a:rPr lang="en-US" sz="1800" dirty="0" err="1" smtClean="0"/>
                        <a:t>advspring</a:t>
                      </a:r>
                      <a:r>
                        <a:rPr lang="en-US" sz="1800" dirty="0" smtClean="0"/>
                        <a:t>\starters</a:t>
                      </a:r>
                      <a:endParaRPr lang="en-US"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baseline="0" dirty="0" smtClean="0"/>
                        <a:t>)</a:t>
                      </a:r>
                      <a:r>
                        <a:rPr lang="en-US" sz="1800" dirty="0" smtClean="0"/>
                        <a:t>\</a:t>
                      </a:r>
                      <a:r>
                        <a:rPr lang="en-US" sz="1800" dirty="0" err="1" smtClean="0"/>
                        <a:t>advspring</a:t>
                      </a:r>
                      <a:r>
                        <a:rPr lang="en-US" sz="1800" dirty="0" smtClean="0"/>
                        <a:t>\solutions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dirty="0" err="1" smtClean="0"/>
                        <a:t>advspring</a:t>
                      </a:r>
                      <a:r>
                        <a:rPr lang="en-US" sz="1800" dirty="0" smtClean="0"/>
                        <a:t>\workspace</a:t>
                      </a:r>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r h="557713">
                <a:tc>
                  <a:txBody>
                    <a:bodyPr/>
                    <a:lstStyle/>
                    <a:p>
                      <a:r>
                        <a:rPr lang="en-US" sz="1800" dirty="0" err="1" smtClean="0"/>
                        <a:t>LabGuide</a:t>
                      </a:r>
                      <a:endParaRPr lang="en-US" sz="1800" dirty="0"/>
                    </a:p>
                  </a:txBody>
                  <a:tcPr marL="68638" marR="68638" marT="34319" marB="3431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dirty="0" err="1" smtClean="0"/>
                        <a:t>advspring</a:t>
                      </a:r>
                      <a:r>
                        <a:rPr lang="en-US" sz="1800" dirty="0" smtClean="0"/>
                        <a:t>\pdf</a:t>
                      </a:r>
                      <a:endParaRPr lang="en-US" sz="1800" dirty="0" smtClean="0"/>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bl>
          </a:graphicData>
        </a:graphic>
      </p:graphicFrame>
      <p:sp>
        <p:nvSpPr>
          <p:cNvPr id="3" name="Rectangle 2"/>
          <p:cNvSpPr/>
          <p:nvPr/>
        </p:nvSpPr>
        <p:spPr>
          <a:xfrm>
            <a:off x="1097280" y="1989796"/>
            <a:ext cx="5247527" cy="400110"/>
          </a:xfrm>
          <a:prstGeom prst="rect">
            <a:avLst/>
          </a:prstGeom>
        </p:spPr>
        <p:txBody>
          <a:bodyPr wrap="none">
            <a:spAutoFit/>
          </a:bodyPr>
          <a:lstStyle/>
          <a:p>
            <a:r>
              <a:rPr lang="en-US" sz="2000" b="1" dirty="0"/>
              <a:t>Base Directory: </a:t>
            </a:r>
            <a:r>
              <a:rPr lang="en-US" sz="2000" b="1" dirty="0">
                <a:latin typeface="Consolas" panose="020B0609020204030204" pitchFamily="49" charset="0"/>
                <a:cs typeface="Consolas" panose="020B0609020204030204" pitchFamily="49" charset="0"/>
              </a:rPr>
              <a:t>C:\</a:t>
            </a:r>
            <a:r>
              <a:rPr lang="en-US" sz="2000" b="1" dirty="0" smtClean="0">
                <a:latin typeface="Consolas" panose="020B0609020204030204" pitchFamily="49" charset="0"/>
                <a:cs typeface="Consolas" panose="020B0609020204030204" pitchFamily="49" charset="0"/>
              </a:rPr>
              <a:t>Users\Administrator\</a:t>
            </a:r>
            <a:endParaRPr lang="en-US" sz="20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184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Tools</a:t>
            </a:r>
            <a:endParaRPr lang="en-US" dirty="0"/>
          </a:p>
        </p:txBody>
      </p:sp>
      <p:pic>
        <p:nvPicPr>
          <p:cNvPr id="4" name="Content Placeholder 3"/>
          <p:cNvPicPr>
            <a:picLocks noGrp="1" noChangeAspect="1"/>
          </p:cNvPicPr>
          <p:nvPr>
            <p:ph idx="1"/>
          </p:nvPr>
        </p:nvPicPr>
        <p:blipFill>
          <a:blip r:embed="rId2"/>
          <a:stretch>
            <a:fillRect/>
          </a:stretch>
        </p:blipFill>
        <p:spPr>
          <a:xfrm>
            <a:off x="1097280" y="2476696"/>
            <a:ext cx="5457825" cy="2962275"/>
          </a:xfrm>
          <a:prstGeom prst="rect">
            <a:avLst/>
          </a:prstGeom>
        </p:spPr>
      </p:pic>
      <p:sp>
        <p:nvSpPr>
          <p:cNvPr id="5" name="TextBox 4"/>
          <p:cNvSpPr txBox="1"/>
          <p:nvPr/>
        </p:nvSpPr>
        <p:spPr>
          <a:xfrm>
            <a:off x="1097280" y="1979112"/>
            <a:ext cx="3023783" cy="369332"/>
          </a:xfrm>
          <a:prstGeom prst="rect">
            <a:avLst/>
          </a:prstGeom>
          <a:noFill/>
        </p:spPr>
        <p:txBody>
          <a:bodyPr wrap="square" rtlCol="0">
            <a:spAutoFit/>
          </a:bodyPr>
          <a:lstStyle/>
          <a:p>
            <a:r>
              <a:rPr lang="en-US" dirty="0" smtClean="0"/>
              <a:t>Your VM System</a:t>
            </a:r>
            <a:endParaRPr lang="en-US" dirty="0"/>
          </a:p>
        </p:txBody>
      </p:sp>
      <p:sp>
        <p:nvSpPr>
          <p:cNvPr id="6" name="TextBox 5"/>
          <p:cNvSpPr txBox="1"/>
          <p:nvPr/>
        </p:nvSpPr>
        <p:spPr>
          <a:xfrm>
            <a:off x="5461348" y="1476422"/>
            <a:ext cx="6237962" cy="2000548"/>
          </a:xfrm>
          <a:prstGeom prst="rect">
            <a:avLst/>
          </a:prstGeom>
          <a:solidFill>
            <a:schemeClr val="bg1"/>
          </a:solidFill>
          <a:ln>
            <a:solidFill>
              <a:srgbClr val="0070C0"/>
            </a:solidFill>
          </a:ln>
        </p:spPr>
        <p:txBody>
          <a:bodyPr wrap="square" rtlCol="0">
            <a:spAutoFit/>
          </a:bodyPr>
          <a:lstStyle/>
          <a:p>
            <a:r>
              <a:rPr lang="en-US" sz="2400" b="1" dirty="0" smtClean="0">
                <a:solidFill>
                  <a:srgbClr val="0070C0"/>
                </a:solidFill>
              </a:rPr>
              <a:t>Your VM will be wiped out after class</a:t>
            </a:r>
          </a:p>
          <a:p>
            <a:pPr marL="285750" indent="-285750">
              <a:buFont typeface="Arial" panose="020B0604020202020204" pitchFamily="34" charset="0"/>
              <a:buChar char="•"/>
            </a:pPr>
            <a:r>
              <a:rPr lang="en-US" sz="2000" dirty="0" smtClean="0"/>
              <a:t>So feel free to install your favorite productivity tools</a:t>
            </a:r>
          </a:p>
          <a:p>
            <a:pPr marL="742950" lvl="1" indent="-285750">
              <a:buFont typeface="Arial" panose="020B0604020202020204" pitchFamily="34" charset="0"/>
              <a:buChar char="•"/>
            </a:pPr>
            <a:r>
              <a:rPr lang="en-US" sz="2000" dirty="0" smtClean="0"/>
              <a:t>7-zip</a:t>
            </a:r>
          </a:p>
          <a:p>
            <a:pPr marL="742950" lvl="1" indent="-285750">
              <a:buFont typeface="Arial" panose="020B0604020202020204" pitchFamily="34" charset="0"/>
              <a:buChar char="•"/>
            </a:pPr>
            <a:r>
              <a:rPr lang="en-US" sz="2000" dirty="0" err="1" smtClean="0"/>
              <a:t>Notepadd</a:t>
            </a:r>
            <a:r>
              <a:rPr lang="en-US" sz="2000" dirty="0" smtClean="0"/>
              <a:t>++</a:t>
            </a:r>
          </a:p>
          <a:p>
            <a:pPr marL="742950" lvl="1" indent="-285750">
              <a:buFont typeface="Arial" panose="020B0604020202020204" pitchFamily="34" charset="0"/>
              <a:buChar char="•"/>
            </a:pPr>
            <a:r>
              <a:rPr lang="en-US" sz="2000" dirty="0" err="1" smtClean="0"/>
              <a:t>Git</a:t>
            </a:r>
            <a:r>
              <a:rPr lang="en-US" sz="2000" dirty="0" smtClean="0"/>
              <a:t> (To upload to your GitHub repository!)</a:t>
            </a:r>
          </a:p>
          <a:p>
            <a:pPr marL="742950" lvl="1" indent="-285750">
              <a:buFont typeface="Arial" panose="020B0604020202020204" pitchFamily="34" charset="0"/>
              <a:buChar char="•"/>
            </a:pPr>
            <a:r>
              <a:rPr lang="en-US" sz="2000" dirty="0" err="1" smtClean="0"/>
              <a:t>Etc</a:t>
            </a:r>
            <a:r>
              <a:rPr lang="en-US" sz="2000" dirty="0" smtClean="0"/>
              <a:t>…</a:t>
            </a:r>
          </a:p>
        </p:txBody>
      </p:sp>
    </p:spTree>
    <p:extLst>
      <p:ext uri="{BB962C8B-B14F-4D97-AF65-F5344CB8AC3E}">
        <p14:creationId xmlns:p14="http://schemas.microsoft.com/office/powerpoint/2010/main" val="3660174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Application Context</a:t>
            </a:r>
            <a:endParaRPr lang="en-US" dirty="0"/>
          </a:p>
        </p:txBody>
      </p:sp>
      <p:sp>
        <p:nvSpPr>
          <p:cNvPr id="6" name="Content Placeholder 5"/>
          <p:cNvSpPr>
            <a:spLocks noGrp="1"/>
          </p:cNvSpPr>
          <p:nvPr>
            <p:ph idx="1"/>
          </p:nvPr>
        </p:nvSpPr>
        <p:spPr/>
        <p:txBody>
          <a:bodyPr/>
          <a:lstStyle/>
          <a:p>
            <a:r>
              <a:rPr lang="en-US" dirty="0" smtClean="0"/>
              <a:t>More advanced than a simple </a:t>
            </a:r>
            <a:r>
              <a:rPr lang="en-US" dirty="0" err="1" smtClean="0"/>
              <a:t>BeanFactory</a:t>
            </a:r>
            <a:endParaRPr lang="en-US" dirty="0" smtClean="0"/>
          </a:p>
          <a:p>
            <a:pPr lvl="1"/>
            <a:r>
              <a:rPr lang="en-US" dirty="0" smtClean="0"/>
              <a:t>Adds enterprise-specific features</a:t>
            </a:r>
          </a:p>
          <a:p>
            <a:pPr lvl="1"/>
            <a:r>
              <a:rPr lang="en-US" dirty="0" smtClean="0"/>
              <a:t>Derived from </a:t>
            </a:r>
            <a:r>
              <a:rPr lang="en-US" dirty="0" err="1" smtClean="0"/>
              <a:t>AbstractApplicationContext</a:t>
            </a:r>
            <a:endParaRPr lang="en-US" dirty="0" smtClean="0"/>
          </a:p>
          <a:p>
            <a:pPr lvl="1"/>
            <a:r>
              <a:rPr lang="en-US" dirty="0" smtClean="0"/>
              <a:t>Each child adds different capabilities</a:t>
            </a:r>
          </a:p>
          <a:p>
            <a:r>
              <a:rPr lang="en-US" dirty="0" smtClean="0"/>
              <a:t>Lab01 using 2 different </a:t>
            </a:r>
            <a:r>
              <a:rPr lang="en-US" dirty="0" err="1" smtClean="0"/>
              <a:t>AbstractApplicationContext</a:t>
            </a:r>
            <a:r>
              <a:rPr lang="en-US" dirty="0" smtClean="0"/>
              <a:t> variations</a:t>
            </a:r>
          </a:p>
          <a:p>
            <a:pPr lvl="1"/>
            <a:r>
              <a:rPr lang="en-US" b="1" dirty="0" err="1" smtClean="0">
                <a:latin typeface="Consolas" panose="020B0609020204030204" pitchFamily="49" charset="0"/>
                <a:cs typeface="Consolas" panose="020B0609020204030204" pitchFamily="49" charset="0"/>
              </a:rPr>
              <a:t>FileSystemXmlApplicationContext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/main/java/spring.xml</a:t>
            </a:r>
            <a:r>
              <a:rPr lang="en-US" dirty="0" smtClean="0">
                <a:latin typeface="Consolas" panose="020B0609020204030204" pitchFamily="49" charset="0"/>
                <a:cs typeface="Consolas" panose="020B0609020204030204" pitchFamily="49" charset="0"/>
              </a:rPr>
              <a:t>");</a:t>
            </a:r>
          </a:p>
          <a:p>
            <a:pPr lvl="2"/>
            <a:r>
              <a:rPr lang="en-US" sz="1800" dirty="0"/>
              <a:t>Spring </a:t>
            </a:r>
            <a:r>
              <a:rPr lang="en-US" sz="1800" dirty="0" smtClean="0"/>
              <a:t>XML Configuration</a:t>
            </a:r>
          </a:p>
          <a:p>
            <a:pPr lvl="2"/>
            <a:r>
              <a:rPr lang="en-US" sz="1800" dirty="0" smtClean="0"/>
              <a:t>Spring Annotation Configuration</a:t>
            </a:r>
          </a:p>
          <a:p>
            <a:pPr lvl="1"/>
            <a:r>
              <a:rPr lang="en-US" b="1" dirty="0" err="1" smtClean="0">
                <a:latin typeface="Consolas" panose="020B0609020204030204" pitchFamily="49" charset="0"/>
                <a:cs typeface="Consolas" panose="020B0609020204030204" pitchFamily="49" charset="0"/>
              </a:rPr>
              <a:t>AnnotationConfigApplicationContext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FrequentFlierConfig.</a:t>
            </a:r>
            <a:r>
              <a:rPr lang="en-US" b="1" dirty="0" err="1">
                <a:latin typeface="Consolas" panose="020B0609020204030204" pitchFamily="49" charset="0"/>
                <a:cs typeface="Consolas" panose="020B0609020204030204" pitchFamily="49" charset="0"/>
              </a:rPr>
              <a:t>class</a:t>
            </a:r>
            <a:r>
              <a:rPr lang="en-US" b="1" dirty="0" smtClean="0">
                <a:latin typeface="Consolas" panose="020B0609020204030204" pitchFamily="49" charset="0"/>
                <a:cs typeface="Consolas" panose="020B0609020204030204" pitchFamily="49" charset="0"/>
              </a:rPr>
              <a:t>);</a:t>
            </a:r>
          </a:p>
          <a:p>
            <a:pPr lvl="2"/>
            <a:r>
              <a:rPr lang="en-US" sz="1800" dirty="0" smtClean="0"/>
              <a:t>Spring Java Configuration</a:t>
            </a:r>
            <a:endParaRPr lang="en-US" sz="1800" dirty="0"/>
          </a:p>
          <a:p>
            <a:pPr lvl="1"/>
            <a:endParaRPr lang="en-US" dirty="0"/>
          </a:p>
        </p:txBody>
      </p:sp>
    </p:spTree>
    <p:extLst>
      <p:ext uri="{BB962C8B-B14F-4D97-AF65-F5344CB8AC3E}">
        <p14:creationId xmlns:p14="http://schemas.microsoft.com/office/powerpoint/2010/main" val="887633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1 Introduction to Spring Boot</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400" dirty="0" err="1" smtClean="0"/>
              <a:t>Gradel</a:t>
            </a:r>
            <a:r>
              <a:rPr lang="en-US" sz="2400" dirty="0" smtClean="0"/>
              <a:t> is NOT installed, so do a instructions say and use </a:t>
            </a:r>
            <a:r>
              <a:rPr lang="en-US" sz="2400" dirty="0" err="1" smtClean="0"/>
              <a:t>gradlew</a:t>
            </a:r>
            <a:r>
              <a:rPr lang="en-US" sz="2400" dirty="0" smtClean="0"/>
              <a:t> instead…. </a:t>
            </a:r>
          </a:p>
          <a:p>
            <a:pPr marL="171450" indent="-171450">
              <a:buFont typeface="Arial" panose="020B0604020202020204" pitchFamily="34" charset="0"/>
              <a:buChar char="•"/>
            </a:pPr>
            <a:r>
              <a:rPr lang="en-US" sz="2400" dirty="0" smtClean="0"/>
              <a:t> Do work in : </a:t>
            </a:r>
            <a:r>
              <a:rPr lang="en-US" dirty="0" smtClean="0">
                <a:latin typeface="Courier New" panose="02070309020205020404" pitchFamily="49" charset="0"/>
                <a:cs typeface="Courier New" panose="02070309020205020404" pitchFamily="49" charset="0"/>
              </a:rPr>
              <a:t>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Users\Administrator\</a:t>
            </a:r>
            <a:r>
              <a:rPr lang="en-US" dirty="0" err="1" smtClean="0">
                <a:latin typeface="Courier New" panose="02070309020205020404" pitchFamily="49" charset="0"/>
                <a:cs typeface="Courier New" panose="02070309020205020404" pitchFamily="49" charset="0"/>
              </a:rPr>
              <a:t>advspring</a:t>
            </a:r>
            <a:r>
              <a:rPr lang="en-US" dirty="0" smtClean="0">
                <a:latin typeface="Courier New" panose="02070309020205020404" pitchFamily="49" charset="0"/>
                <a:cs typeface="Courier New" panose="02070309020205020404" pitchFamily="49" charset="0"/>
              </a:rPr>
              <a:t>\workspace\lab01</a:t>
            </a:r>
            <a:r>
              <a:rPr lang="en-US" dirty="0" smtClean="0">
                <a:solidFill>
                  <a:schemeClr val="tx1"/>
                </a:solidFill>
                <a:latin typeface="Courier New" panose="02070309020205020404" pitchFamily="49" charset="0"/>
                <a:cs typeface="Courier New" panose="02070309020205020404" pitchFamily="49" charset="0"/>
              </a:rPr>
              <a:t> </a:t>
            </a:r>
          </a:p>
          <a:p>
            <a:pPr marL="171450" indent="-171450">
              <a:buFont typeface="Arial" panose="020B0604020202020204" pitchFamily="34" charset="0"/>
              <a:buChar char="•"/>
            </a:pPr>
            <a:r>
              <a:rPr lang="en-US" sz="2400" dirty="0" smtClean="0">
                <a:solidFill>
                  <a:schemeClr val="tx1"/>
                </a:solidFill>
              </a:rPr>
              <a:t>No issues in lab, b</a:t>
            </a:r>
            <a:r>
              <a:rPr lang="en-US" sz="2400" dirty="0" smtClean="0">
                <a:solidFill>
                  <a:schemeClr val="tx1"/>
                </a:solidFill>
              </a:rPr>
              <a:t>ut </a:t>
            </a:r>
            <a:r>
              <a:rPr lang="en-US" sz="2400" dirty="0" smtClean="0">
                <a:solidFill>
                  <a:schemeClr val="tx1"/>
                </a:solidFill>
              </a:rPr>
              <a:t>try to learn the </a:t>
            </a:r>
            <a:r>
              <a:rPr lang="en-US" sz="2400" dirty="0" err="1" smtClean="0">
                <a:solidFill>
                  <a:schemeClr val="tx1"/>
                </a:solidFill>
              </a:rPr>
              <a:t>springBoot</a:t>
            </a:r>
            <a:r>
              <a:rPr lang="en-US" sz="2400" dirty="0" smtClean="0">
                <a:solidFill>
                  <a:schemeClr val="tx1"/>
                </a:solidFill>
              </a:rPr>
              <a:t> CLI!</a:t>
            </a:r>
          </a:p>
          <a:p>
            <a:pPr marL="464058" lvl="1" indent="-171450">
              <a:buFont typeface="Arial" panose="020B0604020202020204" pitchFamily="34" charset="0"/>
              <a:buChar char="•"/>
            </a:pPr>
            <a:r>
              <a:rPr lang="en-US" sz="2400" dirty="0" smtClean="0">
                <a:solidFill>
                  <a:schemeClr val="tx1"/>
                </a:solidFill>
              </a:rPr>
              <a:t>You’ll be happy you did later…. </a:t>
            </a:r>
          </a:p>
          <a:p>
            <a:pPr marL="171450" indent="-171450">
              <a:buFont typeface="Arial" panose="020B0604020202020204" pitchFamily="34" charset="0"/>
              <a:buChar char="•"/>
            </a:pPr>
            <a:r>
              <a:rPr lang="en-US" sz="2400" dirty="0" smtClean="0">
                <a:solidFill>
                  <a:schemeClr val="tx1"/>
                </a:solidFill>
              </a:rPr>
              <a:t> You’ll be using WordPad to edit your </a:t>
            </a:r>
            <a:r>
              <a:rPr lang="en-US" sz="2400" dirty="0" err="1" smtClean="0">
                <a:solidFill>
                  <a:schemeClr val="tx1"/>
                </a:solidFill>
              </a:rPr>
              <a:t>build.gradle</a:t>
            </a:r>
            <a:r>
              <a:rPr lang="en-US" sz="2400" dirty="0" smtClean="0">
                <a:solidFill>
                  <a:schemeClr val="tx1"/>
                </a:solidFill>
              </a:rPr>
              <a:t> files for every lab from now on</a:t>
            </a:r>
          </a:p>
          <a:p>
            <a:pPr marL="464058" lvl="1" indent="-171450">
              <a:buFont typeface="Arial" panose="020B0604020202020204" pitchFamily="34" charset="0"/>
              <a:buChar char="•"/>
            </a:pPr>
            <a:r>
              <a:rPr lang="en-US" sz="2400" dirty="0" smtClean="0">
                <a:solidFill>
                  <a:schemeClr val="tx1"/>
                </a:solidFill>
              </a:rPr>
              <a:t>Unless you downloaded </a:t>
            </a:r>
            <a:r>
              <a:rPr lang="en-US" sz="2400" dirty="0" err="1" smtClean="0">
                <a:solidFill>
                  <a:schemeClr val="tx1"/>
                </a:solidFill>
              </a:rPr>
              <a:t>NotePad</a:t>
            </a:r>
            <a:r>
              <a:rPr lang="en-US" sz="2400" dirty="0" smtClean="0">
                <a:solidFill>
                  <a:schemeClr val="tx1"/>
                </a:solidFill>
              </a:rPr>
              <a:t>++…  </a:t>
            </a:r>
            <a:r>
              <a:rPr lang="en-US" sz="2400" dirty="0" smtClean="0">
                <a:solidFill>
                  <a:schemeClr val="tx1"/>
                </a:solidFill>
                <a:latin typeface="Courier New" panose="02070309020205020404" pitchFamily="49" charset="0"/>
                <a:cs typeface="Courier New" panose="02070309020205020404" pitchFamily="49" charset="0"/>
              </a:rPr>
              <a:t>;~)</a:t>
            </a:r>
            <a:endParaRPr lang="en-US" sz="2400" dirty="0" smtClean="0">
              <a:solidFill>
                <a:schemeClr val="tx1"/>
              </a:solidFill>
              <a:latin typeface="Courier New" panose="02070309020205020404" pitchFamily="49" charset="0"/>
              <a:cs typeface="Courier New" panose="02070309020205020404" pitchFamily="49" charset="0"/>
            </a:endParaRPr>
          </a:p>
          <a:p>
            <a:pPr marL="0" indent="0">
              <a:buNone/>
            </a:pPr>
            <a:endParaRPr lang="en-US" sz="2400" dirty="0" smtClean="0">
              <a:solidFill>
                <a:schemeClr val="tx1"/>
              </a:solidFill>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45 minutes</a:t>
            </a:r>
            <a:endParaRPr lang="en-US" sz="2800" dirty="0">
              <a:solidFill>
                <a:srgbClr val="C00000"/>
              </a:solidFill>
            </a:endParaRPr>
          </a:p>
        </p:txBody>
      </p:sp>
    </p:spTree>
    <p:extLst>
      <p:ext uri="{BB962C8B-B14F-4D97-AF65-F5344CB8AC3E}">
        <p14:creationId xmlns:p14="http://schemas.microsoft.com/office/powerpoint/2010/main" val="3947715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Spring Boot </a:t>
            </a:r>
            <a:br>
              <a:rPr lang="en-US" dirty="0" smtClean="0"/>
            </a:br>
            <a:r>
              <a:rPr lang="en-US" dirty="0" smtClean="0"/>
              <a:t>Auto-Configuration</a:t>
            </a:r>
            <a:endParaRPr lang="en-US" dirty="0"/>
          </a:p>
        </p:txBody>
      </p:sp>
      <p:sp>
        <p:nvSpPr>
          <p:cNvPr id="3" name="Content Placeholder 2"/>
          <p:cNvSpPr>
            <a:spLocks noGrp="1"/>
          </p:cNvSpPr>
          <p:nvPr>
            <p:ph idx="1"/>
          </p:nvPr>
        </p:nvSpPr>
        <p:spPr>
          <a:xfrm>
            <a:off x="1097280" y="2315141"/>
            <a:ext cx="10058400" cy="4023360"/>
          </a:xfrm>
        </p:spPr>
        <p:txBody>
          <a:bodyPr/>
          <a:lstStyle/>
          <a:p>
            <a:pPr marL="0" indent="0">
              <a:lnSpc>
                <a:spcPts val="1200"/>
              </a:lnSpc>
              <a:spcAft>
                <a:spcPts val="600"/>
              </a:spcAft>
              <a:buNone/>
              <a:tabLst>
                <a:tab pos="101600" algn="l"/>
              </a:tabLst>
            </a:pPr>
            <a:r>
              <a:rPr lang="en-US" altLang="zh-CN" sz="2400" b="1" dirty="0" smtClean="0">
                <a:solidFill>
                  <a:schemeClr val="accent4">
                    <a:lumMod val="50000"/>
                  </a:schemeClr>
                </a:solidFill>
                <a:latin typeface="MS Shell Dlg" pitchFamily="18" charset="0"/>
                <a:cs typeface="MS Shell Dlg" pitchFamily="18" charset="0"/>
              </a:rPr>
              <a:t>Discover What auto-configuration is being applied</a:t>
            </a:r>
          </a:p>
          <a:p>
            <a:pPr marL="171450" indent="-171450">
              <a:lnSpc>
                <a:spcPts val="1200"/>
              </a:lnSpc>
              <a:buFont typeface="Arial" panose="020B0604020202020204" pitchFamily="34" charset="0"/>
              <a:buChar char="•"/>
              <a:tabLst>
                <a:tab pos="101600" algn="l"/>
              </a:tabLst>
            </a:pPr>
            <a:r>
              <a:rPr lang="en-US" dirty="0"/>
              <a:t>S</a:t>
            </a:r>
            <a:r>
              <a:rPr lang="en-US" dirty="0" smtClean="0"/>
              <a:t>tart </a:t>
            </a:r>
            <a:r>
              <a:rPr lang="en-US" dirty="0"/>
              <a:t>your application with the --debug switch. </a:t>
            </a:r>
          </a:p>
          <a:p>
            <a:pPr marL="171450" indent="-171450">
              <a:lnSpc>
                <a:spcPts val="1200"/>
              </a:lnSpc>
              <a:buFont typeface="Arial" panose="020B0604020202020204" pitchFamily="34" charset="0"/>
              <a:buChar char="•"/>
              <a:tabLst>
                <a:tab pos="101600" algn="l"/>
              </a:tabLst>
            </a:pPr>
            <a:r>
              <a:rPr lang="en-US" dirty="0" smtClean="0"/>
              <a:t>Enables </a:t>
            </a:r>
            <a:r>
              <a:rPr lang="en-US" dirty="0"/>
              <a:t>debug logs </a:t>
            </a:r>
            <a:r>
              <a:rPr lang="en-US" dirty="0" smtClean="0"/>
              <a:t>to write an </a:t>
            </a:r>
            <a:r>
              <a:rPr lang="en-US" dirty="0"/>
              <a:t>auto-configuration report to the console</a:t>
            </a:r>
            <a:endParaRPr lang="en-US" altLang="zh-CN" dirty="0">
              <a:solidFill>
                <a:srgbClr val="010101"/>
              </a:solidFill>
              <a:latin typeface="MS Shell Dlg" pitchFamily="18" charset="0"/>
              <a:cs typeface="MS Shell Dlg" pitchFamily="18" charset="0"/>
            </a:endParaRPr>
          </a:p>
          <a:p>
            <a:r>
              <a:rPr lang="en-US" dirty="0" smtClean="0"/>
              <a:t>To Disable Specific auto-configuration</a:t>
            </a:r>
          </a:p>
          <a:p>
            <a:pPr lvl="1"/>
            <a:r>
              <a:rPr lang="en-US" dirty="0" smtClean="0"/>
              <a:t>Use the @</a:t>
            </a:r>
            <a:r>
              <a:rPr lang="en-US" dirty="0" err="1" smtClean="0"/>
              <a:t>enableAutoConfiguration</a:t>
            </a:r>
            <a:r>
              <a:rPr lang="en-US" dirty="0" smtClean="0"/>
              <a:t> “exclude” attribute</a:t>
            </a:r>
          </a:p>
          <a:p>
            <a:pPr lvl="1"/>
            <a:endParaRPr lang="en-US" dirty="0"/>
          </a:p>
          <a:p>
            <a:pPr lvl="1"/>
            <a:endParaRPr lang="en-US" dirty="0" smtClean="0"/>
          </a:p>
          <a:p>
            <a:pPr lvl="1"/>
            <a:endParaRPr lang="en-US" dirty="0"/>
          </a:p>
          <a:p>
            <a:pPr lvl="1"/>
            <a:endParaRPr lang="en-US" dirty="0" smtClean="0"/>
          </a:p>
          <a:p>
            <a:pPr lvl="1"/>
            <a:r>
              <a:rPr lang="en-US" dirty="0" smtClean="0"/>
              <a:t>Or use the </a:t>
            </a:r>
            <a:r>
              <a:rPr lang="en-US" dirty="0" err="1" smtClean="0"/>
              <a:t>s</a:t>
            </a:r>
            <a:r>
              <a:rPr lang="en-US" dirty="0" err="1" smtClean="0">
                <a:latin typeface="Consolas" panose="020B0609020204030204" pitchFamily="49" charset="0"/>
                <a:cs typeface="Consolas" panose="020B0609020204030204" pitchFamily="49" charset="0"/>
              </a:rPr>
              <a:t>pring.autoconfigure.exclude</a:t>
            </a:r>
            <a:r>
              <a:rPr lang="en-US" dirty="0" smtClean="0"/>
              <a:t> property</a:t>
            </a:r>
            <a:endParaRPr lang="en-US" dirty="0"/>
          </a:p>
        </p:txBody>
      </p:sp>
      <p:sp>
        <p:nvSpPr>
          <p:cNvPr id="6" name="Rectangle 5"/>
          <p:cNvSpPr/>
          <p:nvPr/>
        </p:nvSpPr>
        <p:spPr>
          <a:xfrm>
            <a:off x="1219200" y="4154716"/>
            <a:ext cx="9235440" cy="923330"/>
          </a:xfrm>
          <a:prstGeom prst="rect">
            <a:avLst/>
          </a:prstGeom>
        </p:spPr>
        <p:txBody>
          <a:bodyPr wrap="square">
            <a:spAutoFit/>
          </a:bodyPr>
          <a:lstStyle/>
          <a:p>
            <a:r>
              <a:rPr lang="en-US" dirty="0">
                <a:solidFill>
                  <a:srgbClr val="646464"/>
                </a:solidFill>
                <a:latin typeface="Consolas" panose="020B0609020204030204" pitchFamily="49" charset="0"/>
              </a:rPr>
              <a:t>@</a:t>
            </a:r>
            <a:r>
              <a:rPr lang="en-US" dirty="0">
                <a:solidFill>
                  <a:srgbClr val="000000"/>
                </a:solidFill>
                <a:latin typeface="Consolas" panose="020B0609020204030204" pitchFamily="49" charset="0"/>
              </a:rPr>
              <a:t>Configuration</a:t>
            </a:r>
          </a:p>
          <a:p>
            <a:r>
              <a:rPr lang="en-US" dirty="0">
                <a:solidFill>
                  <a:srgbClr val="646464"/>
                </a:solidFill>
                <a:latin typeface="Consolas" panose="020B0609020204030204" pitchFamily="49" charset="0"/>
              </a:rPr>
              <a:t>@</a:t>
            </a:r>
            <a:r>
              <a:rPr lang="en-US" dirty="0" err="1">
                <a:solidFill>
                  <a:srgbClr val="000000"/>
                </a:solidFill>
                <a:latin typeface="Consolas" panose="020B0609020204030204" pitchFamily="49" charset="0"/>
              </a:rPr>
              <a:t>EnableAutoConfiguration</a:t>
            </a:r>
            <a:r>
              <a:rPr lang="en-US" dirty="0">
                <a:solidFill>
                  <a:srgbClr val="000000"/>
                </a:solidFill>
                <a:latin typeface="Consolas" panose="020B0609020204030204" pitchFamily="49" charset="0"/>
              </a:rPr>
              <a:t>(exclude={</a:t>
            </a:r>
            <a:r>
              <a:rPr lang="en-US" dirty="0" err="1">
                <a:solidFill>
                  <a:srgbClr val="000000"/>
                </a:solidFill>
                <a:latin typeface="Consolas" panose="020B0609020204030204" pitchFamily="49" charset="0"/>
              </a:rPr>
              <a:t>DataSourceAutoConfiguration.</a:t>
            </a:r>
            <a:r>
              <a:rPr lang="en-US" b="1" dirty="0" err="1">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DemoApplication</a:t>
            </a:r>
            <a:r>
              <a:rPr lang="en-US" b="1" dirty="0">
                <a:solidFill>
                  <a:srgbClr val="000000"/>
                </a:solidFill>
                <a:latin typeface="Consolas" panose="020B0609020204030204" pitchFamily="49" charset="0"/>
              </a:rPr>
              <a:t> {</a:t>
            </a:r>
            <a:endParaRPr lang="en-US" dirty="0"/>
          </a:p>
        </p:txBody>
      </p:sp>
    </p:spTree>
    <p:extLst>
      <p:ext uri="{BB962C8B-B14F-4D97-AF65-F5344CB8AC3E}">
        <p14:creationId xmlns:p14="http://schemas.microsoft.com/office/powerpoint/2010/main" val="4226902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0"/>
            <a:ext cx="10058400" cy="1450757"/>
          </a:xfrm>
        </p:spPr>
        <p:txBody>
          <a:bodyPr/>
          <a:lstStyle/>
          <a:p>
            <a:r>
              <a:rPr lang="en-US" dirty="0" smtClean="0"/>
              <a:t>Lab 2 More Spring Boot : </a:t>
            </a:r>
            <a:r>
              <a:rPr lang="en-US" sz="4000" b="1" dirty="0" err="1" smtClean="0"/>
              <a:t>GotCha’s</a:t>
            </a:r>
            <a:endParaRPr lang="en-US" sz="4000" dirty="0"/>
          </a:p>
        </p:txBody>
      </p:sp>
      <p:sp>
        <p:nvSpPr>
          <p:cNvPr id="5" name="Content Placeholder 4"/>
          <p:cNvSpPr>
            <a:spLocks noGrp="1"/>
          </p:cNvSpPr>
          <p:nvPr>
            <p:ph idx="1"/>
          </p:nvPr>
        </p:nvSpPr>
        <p:spPr>
          <a:xfrm>
            <a:off x="434037" y="1679357"/>
            <a:ext cx="11384886" cy="4825999"/>
          </a:xfrm>
        </p:spPr>
        <p:txBody>
          <a:bodyPr>
            <a:normAutofit/>
          </a:bodyPr>
          <a:lstStyle/>
          <a:p>
            <a:pPr marL="0" indent="0">
              <a:buNone/>
            </a:pPr>
            <a:r>
              <a:rPr lang="en-US" b="1" dirty="0" smtClean="0">
                <a:solidFill>
                  <a:schemeClr val="tx1"/>
                </a:solidFill>
              </a:rPr>
              <a:t>Part 1 </a:t>
            </a:r>
          </a:p>
          <a:p>
            <a:pPr marL="464058" lvl="1" indent="-171450">
              <a:buFont typeface="Arial" panose="020B0604020202020204" pitchFamily="34" charset="0"/>
              <a:buChar char="•"/>
            </a:pPr>
            <a:r>
              <a:rPr lang="en-US" dirty="0" smtClean="0">
                <a:solidFill>
                  <a:schemeClr val="tx1"/>
                </a:solidFill>
              </a:rPr>
              <a:t>_6. b. Gives wrong section title</a:t>
            </a:r>
            <a:endParaRPr lang="en-US" sz="2000" dirty="0" smtClean="0"/>
          </a:p>
          <a:p>
            <a:pPr marL="646938" lvl="2" indent="-171450">
              <a:buFont typeface="Arial" panose="020B0604020202020204" pitchFamily="34" charset="0"/>
              <a:buChar char="•"/>
            </a:pPr>
            <a:r>
              <a:rPr lang="en-US" sz="1800" dirty="0" smtClean="0"/>
              <a:t>Specifies</a:t>
            </a:r>
            <a:r>
              <a:rPr lang="en-US" sz="1800" dirty="0"/>
              <a:t>: </a:t>
            </a:r>
            <a:r>
              <a:rPr lang="en-US" sz="1800" dirty="0" smtClean="0"/>
              <a:t>      runtime - Runtime </a:t>
            </a:r>
            <a:r>
              <a:rPr lang="en-US" sz="1800" b="1" dirty="0" err="1" smtClean="0"/>
              <a:t>classpath</a:t>
            </a:r>
            <a:r>
              <a:rPr lang="en-US" sz="1800" dirty="0" smtClean="0"/>
              <a:t> </a:t>
            </a:r>
            <a:r>
              <a:rPr lang="en-US" sz="1800" dirty="0"/>
              <a:t>for source set </a:t>
            </a:r>
            <a:r>
              <a:rPr lang="en-US" sz="1800" dirty="0" smtClean="0"/>
              <a:t>'main’</a:t>
            </a:r>
          </a:p>
          <a:p>
            <a:pPr marL="646938" lvl="2" indent="-171450">
              <a:buFont typeface="Arial" panose="020B0604020202020204" pitchFamily="34" charset="0"/>
              <a:buChar char="•"/>
            </a:pPr>
            <a:r>
              <a:rPr lang="en-US" sz="1800" dirty="0" smtClean="0">
                <a:solidFill>
                  <a:schemeClr val="tx1"/>
                </a:solidFill>
              </a:rPr>
              <a:t>Instead Use:  runtime </a:t>
            </a:r>
            <a:r>
              <a:rPr lang="en-US" sz="1800" dirty="0">
                <a:solidFill>
                  <a:schemeClr val="tx1"/>
                </a:solidFill>
              </a:rPr>
              <a:t>- Runtime </a:t>
            </a:r>
            <a:r>
              <a:rPr lang="en-US" sz="1800" b="1" dirty="0">
                <a:solidFill>
                  <a:schemeClr val="tx1"/>
                </a:solidFill>
              </a:rPr>
              <a:t>dependencies</a:t>
            </a:r>
            <a:r>
              <a:rPr lang="en-US" sz="1800" dirty="0">
                <a:solidFill>
                  <a:schemeClr val="tx1"/>
                </a:solidFill>
              </a:rPr>
              <a:t> for source set 'main</a:t>
            </a:r>
            <a:r>
              <a:rPr lang="en-US" sz="1800" dirty="0" smtClean="0">
                <a:solidFill>
                  <a:schemeClr val="tx1"/>
                </a:solidFill>
              </a:rPr>
              <a:t>'.</a:t>
            </a:r>
          </a:p>
          <a:p>
            <a:pPr marL="171450" indent="-171450">
              <a:buFont typeface="Arial" panose="020B0604020202020204" pitchFamily="34" charset="0"/>
              <a:buChar char="•"/>
            </a:pPr>
            <a:r>
              <a:rPr lang="en-US" b="1" dirty="0" smtClean="0">
                <a:solidFill>
                  <a:schemeClr val="tx1"/>
                </a:solidFill>
                <a:cs typeface="Consolas" panose="020B0609020204030204" pitchFamily="49" charset="0"/>
              </a:rPr>
              <a:t>Part 3 _2</a:t>
            </a:r>
            <a:r>
              <a:rPr lang="en-US" dirty="0" smtClean="0">
                <a:solidFill>
                  <a:schemeClr val="tx1"/>
                </a:solidFill>
                <a:cs typeface="Consolas" panose="020B0609020204030204" pitchFamily="49" charset="0"/>
              </a:rPr>
              <a:t>. </a:t>
            </a:r>
          </a:p>
          <a:p>
            <a:pPr lvl="1"/>
            <a:r>
              <a:rPr lang="en-US" dirty="0" smtClean="0">
                <a:solidFill>
                  <a:schemeClr val="tx1"/>
                </a:solidFill>
                <a:cs typeface="Consolas" panose="020B0609020204030204" pitchFamily="49" charset="0"/>
              </a:rPr>
              <a:t>-1.f. Starter file does not contain the SQL.  Most is in</a:t>
            </a:r>
          </a:p>
          <a:p>
            <a:pPr lvl="2"/>
            <a:r>
              <a:rPr lang="en-US" sz="1600" dirty="0" smtClean="0">
                <a:solidFill>
                  <a:schemeClr val="tx1"/>
                </a:solidFill>
                <a:cs typeface="Consolas" panose="020B0609020204030204" pitchFamily="49" charset="0"/>
              </a:rPr>
              <a:t>Use </a:t>
            </a:r>
            <a:r>
              <a:rPr lang="en-US" sz="1600" dirty="0" err="1">
                <a:solidFill>
                  <a:schemeClr val="tx1"/>
                </a:solidFill>
                <a:cs typeface="Consolas" panose="020B0609020204030204" pitchFamily="49" charset="0"/>
              </a:rPr>
              <a:t>schema.sql</a:t>
            </a:r>
            <a:r>
              <a:rPr lang="en-US" sz="1600" dirty="0">
                <a:solidFill>
                  <a:schemeClr val="tx1"/>
                </a:solidFill>
                <a:cs typeface="Consolas" panose="020B0609020204030204" pitchFamily="49" charset="0"/>
              </a:rPr>
              <a:t> from </a:t>
            </a:r>
            <a:r>
              <a:rPr lang="en-US" sz="1600" dirty="0" smtClean="0">
                <a:solidFill>
                  <a:schemeClr val="tx1"/>
                </a:solidFill>
                <a:cs typeface="Consolas" panose="020B0609020204030204" pitchFamily="49" charset="0"/>
              </a:rPr>
              <a:t>lab02p2 and add the last INSERT statement</a:t>
            </a:r>
          </a:p>
          <a:p>
            <a:pPr lvl="1"/>
            <a:r>
              <a:rPr lang="en-US" dirty="0" smtClean="0">
                <a:solidFill>
                  <a:schemeClr val="tx1"/>
                </a:solidFill>
                <a:cs typeface="Consolas" panose="020B0609020204030204" pitchFamily="49" charset="0"/>
              </a:rPr>
              <a:t>_2. Copying lap02p2 with Windows Explorer doesn’t change Eclipse to a new project.  After copying, </a:t>
            </a:r>
          </a:p>
          <a:p>
            <a:pPr marL="646938" lvl="2" indent="-171450">
              <a:buFont typeface="Arial" panose="020B0604020202020204" pitchFamily="34" charset="0"/>
              <a:buChar char="•"/>
            </a:pPr>
            <a:r>
              <a:rPr lang="en-US" sz="1800" dirty="0" smtClean="0">
                <a:solidFill>
                  <a:schemeClr val="tx1"/>
                </a:solidFill>
                <a:cs typeface="Consolas" panose="020B0609020204030204" pitchFamily="49" charset="0"/>
              </a:rPr>
              <a:t>Edit </a:t>
            </a:r>
            <a:r>
              <a:rPr lang="en-US" sz="1800" dirty="0" err="1" smtClean="0">
                <a:solidFill>
                  <a:schemeClr val="tx1"/>
                </a:solidFill>
                <a:cs typeface="Consolas" panose="020B0609020204030204" pitchFamily="49" charset="0"/>
              </a:rPr>
              <a:t>build.gradle</a:t>
            </a:r>
            <a:r>
              <a:rPr lang="en-US" sz="1800" dirty="0" smtClean="0">
                <a:solidFill>
                  <a:schemeClr val="tx1"/>
                </a:solidFill>
                <a:cs typeface="Consolas" panose="020B0609020204030204" pitchFamily="49" charset="0"/>
              </a:rPr>
              <a:t> to change </a:t>
            </a:r>
            <a:r>
              <a:rPr lang="en-US" sz="1800" dirty="0" err="1" smtClean="0">
                <a:solidFill>
                  <a:schemeClr val="accent4">
                    <a:lumMod val="50000"/>
                  </a:schemeClr>
                </a:solidFill>
                <a:cs typeface="Consolas" panose="020B0609020204030204" pitchFamily="49" charset="0"/>
              </a:rPr>
              <a:t>baseName</a:t>
            </a:r>
            <a:r>
              <a:rPr lang="en-US" sz="1800" dirty="0" smtClean="0">
                <a:solidFill>
                  <a:schemeClr val="accent4">
                    <a:lumMod val="50000"/>
                  </a:schemeClr>
                </a:solidFill>
                <a:cs typeface="Consolas" panose="020B0609020204030204" pitchFamily="49" charset="0"/>
              </a:rPr>
              <a:t> to lab02p3</a:t>
            </a:r>
          </a:p>
          <a:p>
            <a:pPr marL="646938" lvl="2" indent="-171450">
              <a:buFont typeface="Arial" panose="020B0604020202020204" pitchFamily="34" charset="0"/>
              <a:buChar char="•"/>
            </a:pPr>
            <a:r>
              <a:rPr lang="en-US" sz="1800" dirty="0" smtClean="0">
                <a:solidFill>
                  <a:schemeClr val="tx1"/>
                </a:solidFill>
                <a:cs typeface="Consolas" panose="020B0609020204030204" pitchFamily="49" charset="0"/>
              </a:rPr>
              <a:t>At the command prompt in the new lab02p3 directory enter </a:t>
            </a:r>
            <a:r>
              <a:rPr lang="en-US" sz="1800" dirty="0" err="1" smtClean="0">
                <a:solidFill>
                  <a:schemeClr val="accent4">
                    <a:lumMod val="50000"/>
                  </a:schemeClr>
                </a:solidFill>
                <a:latin typeface="Consolas" panose="020B0609020204030204" pitchFamily="49" charset="0"/>
                <a:cs typeface="Consolas" panose="020B0609020204030204" pitchFamily="49" charset="0"/>
              </a:rPr>
              <a:t>gradlew</a:t>
            </a:r>
            <a:r>
              <a:rPr lang="en-US" sz="1800" dirty="0" smtClean="0">
                <a:solidFill>
                  <a:schemeClr val="accent4">
                    <a:lumMod val="50000"/>
                  </a:schemeClr>
                </a:solidFill>
                <a:latin typeface="Consolas" panose="020B0609020204030204" pitchFamily="49" charset="0"/>
                <a:cs typeface="Consolas" panose="020B0609020204030204" pitchFamily="49" charset="0"/>
              </a:rPr>
              <a:t> </a:t>
            </a:r>
            <a:r>
              <a:rPr lang="en-US" sz="1800" dirty="0" err="1" smtClean="0">
                <a:solidFill>
                  <a:schemeClr val="accent4">
                    <a:lumMod val="50000"/>
                  </a:schemeClr>
                </a:solidFill>
                <a:latin typeface="Consolas" panose="020B0609020204030204" pitchFamily="49" charset="0"/>
                <a:cs typeface="Consolas" panose="020B0609020204030204" pitchFamily="49" charset="0"/>
              </a:rPr>
              <a:t>cleanEclipse</a:t>
            </a:r>
            <a:r>
              <a:rPr lang="en-US" sz="1800" dirty="0" smtClean="0">
                <a:solidFill>
                  <a:schemeClr val="tx1"/>
                </a:solidFill>
                <a:latin typeface="Consolas" panose="020B0609020204030204" pitchFamily="49" charset="0"/>
                <a:cs typeface="Consolas" panose="020B0609020204030204" pitchFamily="49" charset="0"/>
              </a:rPr>
              <a:t>, </a:t>
            </a:r>
            <a:r>
              <a:rPr lang="en-US" sz="1800" dirty="0" smtClean="0">
                <a:solidFill>
                  <a:schemeClr val="tx1"/>
                </a:solidFill>
                <a:cs typeface="Consolas" panose="020B0609020204030204" pitchFamily="49" charset="0"/>
              </a:rPr>
              <a:t>to clean all Eclipse file.</a:t>
            </a:r>
          </a:p>
          <a:p>
            <a:pPr marL="646938" lvl="2" indent="-171450">
              <a:buFont typeface="Arial" panose="020B0604020202020204" pitchFamily="34" charset="0"/>
              <a:buChar char="•"/>
            </a:pPr>
            <a:r>
              <a:rPr lang="en-US" sz="1800" dirty="0" smtClean="0">
                <a:solidFill>
                  <a:schemeClr val="tx1"/>
                </a:solidFill>
                <a:cs typeface="Consolas" panose="020B0609020204030204" pitchFamily="49" charset="0"/>
              </a:rPr>
              <a:t> Then </a:t>
            </a:r>
            <a:r>
              <a:rPr lang="en-US" sz="1800" dirty="0" err="1" smtClean="0">
                <a:solidFill>
                  <a:schemeClr val="accent4">
                    <a:lumMod val="50000"/>
                  </a:schemeClr>
                </a:solidFill>
                <a:latin typeface="Consolas" panose="020B0609020204030204" pitchFamily="49" charset="0"/>
                <a:cs typeface="Consolas" panose="020B0609020204030204" pitchFamily="49" charset="0"/>
              </a:rPr>
              <a:t>gradlew</a:t>
            </a:r>
            <a:r>
              <a:rPr lang="en-US" sz="1800" dirty="0" smtClean="0">
                <a:solidFill>
                  <a:schemeClr val="accent4">
                    <a:lumMod val="50000"/>
                  </a:schemeClr>
                </a:solidFill>
                <a:latin typeface="Consolas" panose="020B0609020204030204" pitchFamily="49" charset="0"/>
                <a:cs typeface="Consolas" panose="020B0609020204030204" pitchFamily="49" charset="0"/>
              </a:rPr>
              <a:t> eclipse</a:t>
            </a:r>
            <a:r>
              <a:rPr lang="en-US" sz="1800" dirty="0" smtClean="0">
                <a:solidFill>
                  <a:schemeClr val="tx1"/>
                </a:solidFill>
                <a:latin typeface="Consolas" panose="020B0609020204030204" pitchFamily="49" charset="0"/>
                <a:cs typeface="Consolas" panose="020B0609020204030204" pitchFamily="49" charset="0"/>
              </a:rPr>
              <a:t>, </a:t>
            </a:r>
            <a:r>
              <a:rPr lang="en-US" sz="1800" dirty="0" smtClean="0">
                <a:solidFill>
                  <a:schemeClr val="tx1"/>
                </a:solidFill>
                <a:cs typeface="Consolas" panose="020B0609020204030204" pitchFamily="49" charset="0"/>
              </a:rPr>
              <a:t>to regenerate Eclipse file</a:t>
            </a:r>
          </a:p>
          <a:p>
            <a:pPr marL="171450" indent="-171450">
              <a:buFont typeface="Arial" panose="020B0604020202020204" pitchFamily="34" charset="0"/>
              <a:buChar char="•"/>
            </a:pPr>
            <a:r>
              <a:rPr lang="en-US" sz="2200" b="1" dirty="0">
                <a:solidFill>
                  <a:schemeClr val="tx1"/>
                </a:solidFill>
                <a:cs typeface="Consolas" panose="020B0609020204030204" pitchFamily="49" charset="0"/>
              </a:rPr>
              <a:t>Part </a:t>
            </a:r>
            <a:r>
              <a:rPr lang="en-US" sz="2200" b="1" dirty="0" smtClean="0">
                <a:solidFill>
                  <a:schemeClr val="tx1"/>
                </a:solidFill>
                <a:cs typeface="Consolas" panose="020B0609020204030204" pitchFamily="49" charset="0"/>
              </a:rPr>
              <a:t>4 _1</a:t>
            </a:r>
            <a:r>
              <a:rPr lang="en-US" sz="2200" dirty="0" smtClean="0">
                <a:solidFill>
                  <a:schemeClr val="tx1"/>
                </a:solidFill>
                <a:cs typeface="Consolas" panose="020B0609020204030204" pitchFamily="49" charset="0"/>
              </a:rPr>
              <a:t>. Follow instructions for Part 3 after copy project to reset it before importing into Eclipse</a:t>
            </a: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90-120 minutes</a:t>
            </a:r>
            <a:endParaRPr lang="en-US" sz="2800" dirty="0">
              <a:solidFill>
                <a:srgbClr val="C00000"/>
              </a:solidFill>
            </a:endParaRPr>
          </a:p>
        </p:txBody>
      </p:sp>
    </p:spTree>
    <p:extLst>
      <p:ext uri="{BB962C8B-B14F-4D97-AF65-F5344CB8AC3E}">
        <p14:creationId xmlns:p14="http://schemas.microsoft.com/office/powerpoint/2010/main" val="2324884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Advanced Spring</a:t>
            </a:r>
            <a:endParaRPr lang="en-US" dirty="0"/>
          </a:p>
        </p:txBody>
      </p:sp>
      <p:sp>
        <p:nvSpPr>
          <p:cNvPr id="3" name="Subtitle 2"/>
          <p:cNvSpPr>
            <a:spLocks noGrp="1"/>
          </p:cNvSpPr>
          <p:nvPr>
            <p:ph type="subTitle" idx="1"/>
          </p:nvPr>
        </p:nvSpPr>
        <p:spPr/>
        <p:txBody>
          <a:bodyPr/>
          <a:lstStyle/>
          <a:p>
            <a:r>
              <a:rPr lang="en-US" dirty="0" smtClean="0"/>
              <a:t>Extra Material</a:t>
            </a:r>
            <a:endParaRPr lang="en-US" dirty="0"/>
          </a:p>
        </p:txBody>
      </p:sp>
    </p:spTree>
    <p:extLst>
      <p:ext uri="{BB962C8B-B14F-4D97-AF65-F5344CB8AC3E}">
        <p14:creationId xmlns:p14="http://schemas.microsoft.com/office/powerpoint/2010/main" val="3488094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a:t>
            </a:r>
            <a:r>
              <a:rPr lang="en-US" dirty="0" smtClean="0"/>
              <a:t>1: </a:t>
            </a:r>
            <a:r>
              <a:rPr lang="en-US" dirty="0"/>
              <a:t>What Have We Learned?</a:t>
            </a:r>
          </a:p>
        </p:txBody>
      </p:sp>
      <p:sp>
        <p:nvSpPr>
          <p:cNvPr id="5" name="Content Placeholder 4"/>
          <p:cNvSpPr>
            <a:spLocks noGrp="1"/>
          </p:cNvSpPr>
          <p:nvPr>
            <p:ph idx="1"/>
          </p:nvPr>
        </p:nvSpPr>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endParaRPr lang="en-US" dirty="0" smtClean="0">
              <a:solidFill>
                <a:schemeClr val="accent4">
                  <a:lumMod val="50000"/>
                </a:schemeClr>
              </a:solidFill>
            </a:endParaRPr>
          </a:p>
          <a:p>
            <a:pPr lvl="1"/>
            <a:r>
              <a:rPr lang="en-US" dirty="0" smtClean="0"/>
              <a:t>What </a:t>
            </a:r>
            <a:r>
              <a:rPr lang="en-US" dirty="0"/>
              <a:t>is the Spring </a:t>
            </a:r>
            <a:r>
              <a:rPr lang="en-US" dirty="0" smtClean="0"/>
              <a:t>Framework?</a:t>
            </a:r>
          </a:p>
          <a:p>
            <a:pPr lvl="1"/>
            <a:r>
              <a:rPr lang="en-US" dirty="0" smtClean="0"/>
              <a:t>Spring Architecture</a:t>
            </a:r>
            <a:endParaRPr lang="en-US" dirty="0"/>
          </a:p>
          <a:p>
            <a:r>
              <a:rPr lang="en-US" b="1" dirty="0">
                <a:solidFill>
                  <a:schemeClr val="accent4">
                    <a:lumMod val="50000"/>
                  </a:schemeClr>
                </a:solidFill>
              </a:rPr>
              <a:t>Introduction to </a:t>
            </a:r>
            <a:r>
              <a:rPr lang="en-US" b="1" dirty="0" err="1" smtClean="0">
                <a:solidFill>
                  <a:schemeClr val="accent4">
                    <a:lumMod val="50000"/>
                  </a:schemeClr>
                </a:solidFill>
              </a:rPr>
              <a:t>Gradle</a:t>
            </a:r>
            <a:endParaRPr lang="en-US" b="1" dirty="0" smtClean="0">
              <a:solidFill>
                <a:schemeClr val="accent4">
                  <a:lumMod val="50000"/>
                </a:schemeClr>
              </a:solidFill>
            </a:endParaRPr>
          </a:p>
          <a:p>
            <a:pPr lvl="1"/>
            <a:r>
              <a:rPr lang="en-US" dirty="0" smtClean="0"/>
              <a:t>Advantages</a:t>
            </a:r>
          </a:p>
          <a:p>
            <a:pPr lvl="1"/>
            <a:r>
              <a:rPr lang="en-US" dirty="0" smtClean="0"/>
              <a:t>Groovy and Build Files</a:t>
            </a:r>
          </a:p>
          <a:p>
            <a:pPr lvl="1"/>
            <a:r>
              <a:rPr lang="en-US" dirty="0" smtClean="0"/>
              <a:t>Tasks, Plugins, and Dependency Management</a:t>
            </a:r>
            <a:endParaRPr lang="en-US" dirty="0"/>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2" name="TextBox 1"/>
          <p:cNvSpPr txBox="1"/>
          <p:nvPr/>
        </p:nvSpPr>
        <p:spPr>
          <a:xfrm>
            <a:off x="5617028" y="1845734"/>
            <a:ext cx="5822302" cy="3724096"/>
          </a:xfrm>
          <a:prstGeom prst="rect">
            <a:avLst/>
          </a:prstGeom>
          <a:noFill/>
        </p:spPr>
        <p:txBody>
          <a:bodyPr wrap="square" rtlCol="0">
            <a:spAutoFit/>
          </a:bodyPr>
          <a:lstStyle/>
          <a:p>
            <a:r>
              <a:rPr lang="en-US" sz="2000" b="1" dirty="0" smtClean="0">
                <a:solidFill>
                  <a:schemeClr val="accent4">
                    <a:lumMod val="50000"/>
                  </a:schemeClr>
                </a:solidFill>
              </a:rPr>
              <a:t>Feedback:</a:t>
            </a:r>
          </a:p>
          <a:p>
            <a:pPr marL="285750" indent="-285750">
              <a:buFont typeface="Arial" panose="020B0604020202020204" pitchFamily="34" charset="0"/>
              <a:buChar char="•"/>
            </a:pPr>
            <a:r>
              <a:rPr lang="en-US" b="1" dirty="0" smtClean="0"/>
              <a:t>Class Pace: </a:t>
            </a:r>
          </a:p>
          <a:p>
            <a:pPr marL="742950" lvl="1" indent="-285750">
              <a:buFont typeface="Arial" panose="020B0604020202020204" pitchFamily="34" charset="0"/>
              <a:buChar char="•"/>
            </a:pPr>
            <a:r>
              <a:rPr lang="en-US" dirty="0" smtClean="0"/>
              <a:t> Too fast,</a:t>
            </a:r>
          </a:p>
          <a:p>
            <a:pPr marL="742950" lvl="1" indent="-285750">
              <a:buFont typeface="Arial" panose="020B0604020202020204" pitchFamily="34" charset="0"/>
              <a:buChar char="•"/>
            </a:pPr>
            <a:r>
              <a:rPr lang="en-US" dirty="0" smtClean="0"/>
              <a:t>Too slow</a:t>
            </a:r>
          </a:p>
          <a:p>
            <a:pPr marL="742950" lvl="1" indent="-285750">
              <a:buFont typeface="Arial" panose="020B0604020202020204" pitchFamily="34" charset="0"/>
              <a:buChar char="•"/>
            </a:pPr>
            <a:r>
              <a:rPr lang="en-US" dirty="0" smtClean="0"/>
              <a:t>Just Right?</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t>Content:</a:t>
            </a:r>
          </a:p>
          <a:p>
            <a:pPr marL="742950" lvl="1" indent="-285750">
              <a:buFont typeface="Arial" panose="020B0604020202020204" pitchFamily="34" charset="0"/>
              <a:buChar char="•"/>
            </a:pPr>
            <a:r>
              <a:rPr lang="en-US" dirty="0" smtClean="0"/>
              <a:t>What did you enjoy the most</a:t>
            </a:r>
          </a:p>
          <a:p>
            <a:pPr marL="742950" lvl="1" indent="-285750">
              <a:buFont typeface="Arial" panose="020B0604020202020204" pitchFamily="34" charset="0"/>
              <a:buChar char="•"/>
            </a:pPr>
            <a:r>
              <a:rPr lang="en-US" dirty="0" smtClean="0"/>
              <a:t>Anything Else you want to learn</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t>Delivery:</a:t>
            </a:r>
          </a:p>
          <a:p>
            <a:pPr marL="742950" lvl="1" indent="-285750">
              <a:buFont typeface="Arial" panose="020B0604020202020204" pitchFamily="34" charset="0"/>
              <a:buChar char="•"/>
            </a:pPr>
            <a:r>
              <a:rPr lang="en-US" dirty="0" smtClean="0"/>
              <a:t>What did you like, I’ll do more!</a:t>
            </a:r>
          </a:p>
          <a:p>
            <a:pPr marL="742950" lvl="1" indent="-285750">
              <a:buFont typeface="Arial" panose="020B0604020202020204" pitchFamily="34" charset="0"/>
              <a:buChar char="•"/>
            </a:pPr>
            <a:r>
              <a:rPr lang="en-US" dirty="0" smtClean="0"/>
              <a:t>What can be improved?</a:t>
            </a:r>
            <a:endParaRPr lang="en-US" dirty="0"/>
          </a:p>
        </p:txBody>
      </p:sp>
    </p:spTree>
    <p:extLst>
      <p:ext uri="{BB962C8B-B14F-4D97-AF65-F5344CB8AC3E}">
        <p14:creationId xmlns:p14="http://schemas.microsoft.com/office/powerpoint/2010/main" val="2702944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Day 2!</a:t>
            </a:r>
            <a:endParaRPr lang="en-US" dirty="0"/>
          </a:p>
        </p:txBody>
      </p:sp>
      <p:sp>
        <p:nvSpPr>
          <p:cNvPr id="2" name="Text Placeholder 1"/>
          <p:cNvSpPr>
            <a:spLocks noGrp="1"/>
          </p:cNvSpPr>
          <p:nvPr>
            <p:ph type="body" idx="1"/>
          </p:nvPr>
        </p:nvSpPr>
        <p:spPr>
          <a:xfrm>
            <a:off x="1097280" y="1846052"/>
            <a:ext cx="4937760" cy="485668"/>
          </a:xfrm>
        </p:spPr>
        <p:txBody>
          <a:bodyPr>
            <a:normAutofit/>
          </a:bodyPr>
          <a:lstStyle/>
          <a:p>
            <a:r>
              <a:rPr lang="en-US" sz="1800" dirty="0" smtClean="0"/>
              <a:t>Day 1 topics </a:t>
            </a:r>
            <a:endParaRPr lang="en-US" sz="1800" dirty="0"/>
          </a:p>
        </p:txBody>
      </p:sp>
      <p:sp>
        <p:nvSpPr>
          <p:cNvPr id="5" name="Content Placeholder 4"/>
          <p:cNvSpPr>
            <a:spLocks noGrp="1"/>
          </p:cNvSpPr>
          <p:nvPr>
            <p:ph sz="half" idx="2"/>
          </p:nvPr>
        </p:nvSpPr>
        <p:spPr>
          <a:xfrm>
            <a:off x="1097280" y="2331720"/>
            <a:ext cx="4937760" cy="3931920"/>
          </a:xfrm>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p>
          <a:p>
            <a:pPr lvl="1"/>
            <a:r>
              <a:rPr lang="en-US" dirty="0"/>
              <a:t>What is the Spring Framework?</a:t>
            </a:r>
          </a:p>
          <a:p>
            <a:pPr lvl="1"/>
            <a:r>
              <a:rPr lang="en-US" dirty="0"/>
              <a:t>Spring Architecture</a:t>
            </a:r>
          </a:p>
          <a:p>
            <a:r>
              <a:rPr lang="en-US" b="1" dirty="0">
                <a:solidFill>
                  <a:schemeClr val="accent4">
                    <a:lumMod val="50000"/>
                  </a:schemeClr>
                </a:solidFill>
              </a:rPr>
              <a:t>Introduction to </a:t>
            </a:r>
            <a:r>
              <a:rPr lang="en-US" b="1" dirty="0" err="1">
                <a:solidFill>
                  <a:schemeClr val="accent4">
                    <a:lumMod val="50000"/>
                  </a:schemeClr>
                </a:solidFill>
              </a:rPr>
              <a:t>Gradle</a:t>
            </a:r>
            <a:endParaRPr lang="en-US" b="1" dirty="0">
              <a:solidFill>
                <a:schemeClr val="accent4">
                  <a:lumMod val="50000"/>
                </a:schemeClr>
              </a:solidFill>
            </a:endParaRPr>
          </a:p>
          <a:p>
            <a:pPr lvl="1"/>
            <a:r>
              <a:rPr lang="en-US" dirty="0"/>
              <a:t>Advantages</a:t>
            </a:r>
          </a:p>
          <a:p>
            <a:pPr lvl="1"/>
            <a:r>
              <a:rPr lang="en-US" dirty="0"/>
              <a:t>Groovy and Build Files</a:t>
            </a:r>
          </a:p>
          <a:p>
            <a:pPr lvl="1"/>
            <a:r>
              <a:rPr lang="en-US" dirty="0"/>
              <a:t>Tasks, Plugins, and Dependency Management</a:t>
            </a:r>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3" name="Text Placeholder 2"/>
          <p:cNvSpPr>
            <a:spLocks noGrp="1"/>
          </p:cNvSpPr>
          <p:nvPr>
            <p:ph type="body" sz="quarter" idx="3"/>
          </p:nvPr>
        </p:nvSpPr>
        <p:spPr>
          <a:xfrm>
            <a:off x="6217920" y="1846052"/>
            <a:ext cx="4937760" cy="485668"/>
          </a:xfrm>
        </p:spPr>
        <p:txBody>
          <a:bodyPr>
            <a:normAutofit/>
          </a:bodyPr>
          <a:lstStyle/>
          <a:p>
            <a:r>
              <a:rPr lang="en-US" sz="1800" dirty="0" smtClean="0"/>
              <a:t>Today’s topics</a:t>
            </a:r>
            <a:endParaRPr lang="en-US" sz="1800" dirty="0"/>
          </a:p>
        </p:txBody>
      </p:sp>
      <p:sp>
        <p:nvSpPr>
          <p:cNvPr id="6" name="Content Placeholder 5"/>
          <p:cNvSpPr>
            <a:spLocks noGrp="1"/>
          </p:cNvSpPr>
          <p:nvPr>
            <p:ph sz="quarter" idx="4"/>
          </p:nvPr>
        </p:nvSpPr>
        <p:spPr>
          <a:xfrm>
            <a:off x="6217920" y="2350984"/>
            <a:ext cx="4937760" cy="3760256"/>
          </a:xfrm>
        </p:spPr>
        <p:txBody>
          <a:bodyPr>
            <a:normAutofit fontScale="77500" lnSpcReduction="20000"/>
          </a:bodyPr>
          <a:lstStyle/>
          <a:p>
            <a:pPr marL="0" indent="0">
              <a:buNone/>
            </a:pPr>
            <a:r>
              <a:rPr lang="en-US" b="1" dirty="0">
                <a:solidFill>
                  <a:schemeClr val="accent4">
                    <a:lumMod val="50000"/>
                  </a:schemeClr>
                </a:solidFill>
              </a:rPr>
              <a:t>Spring Remoting and JMS </a:t>
            </a:r>
            <a:r>
              <a:rPr lang="en-US" dirty="0">
                <a:solidFill>
                  <a:schemeClr val="accent4">
                    <a:lumMod val="50000"/>
                  </a:schemeClr>
                </a:solidFill>
              </a:rPr>
              <a:t> </a:t>
            </a:r>
          </a:p>
          <a:p>
            <a:pPr lvl="1"/>
            <a:r>
              <a:rPr lang="en-US" dirty="0" err="1">
                <a:solidFill>
                  <a:schemeClr val="tx1"/>
                </a:solidFill>
              </a:rPr>
              <a:t>JmsTemplate</a:t>
            </a:r>
            <a:endParaRPr lang="en-US" dirty="0">
              <a:solidFill>
                <a:schemeClr val="tx1"/>
              </a:solidFill>
            </a:endParaRPr>
          </a:p>
          <a:p>
            <a:pPr lvl="1"/>
            <a:r>
              <a:rPr lang="en-US" dirty="0">
                <a:solidFill>
                  <a:schemeClr val="tx1"/>
                </a:solidFill>
              </a:rPr>
              <a:t>Sending and Receiving Messages</a:t>
            </a:r>
          </a:p>
          <a:p>
            <a:pPr marL="0" indent="0">
              <a:buNone/>
            </a:pPr>
            <a:r>
              <a:rPr lang="en-US" b="1" dirty="0">
                <a:solidFill>
                  <a:schemeClr val="accent4">
                    <a:lumMod val="50000"/>
                  </a:schemeClr>
                </a:solidFill>
              </a:rPr>
              <a:t>Introduction to Spring Batch</a:t>
            </a:r>
            <a:r>
              <a:rPr lang="en-US" dirty="0">
                <a:solidFill>
                  <a:schemeClr val="accent4">
                    <a:lumMod val="50000"/>
                  </a:schemeClr>
                </a:solidFill>
              </a:rPr>
              <a:t> </a:t>
            </a:r>
          </a:p>
          <a:p>
            <a:pPr lvl="1"/>
            <a:r>
              <a:rPr lang="en-US" dirty="0" smtClean="0">
                <a:solidFill>
                  <a:schemeClr val="tx1"/>
                </a:solidFill>
              </a:rPr>
              <a:t>Spring Batch </a:t>
            </a:r>
            <a:r>
              <a:rPr lang="en-US" dirty="0">
                <a:solidFill>
                  <a:schemeClr val="tx1"/>
                </a:solidFill>
              </a:rPr>
              <a:t>Application Concepts</a:t>
            </a:r>
          </a:p>
          <a:p>
            <a:pPr lvl="1"/>
            <a:r>
              <a:rPr lang="en-US" dirty="0" smtClean="0">
                <a:solidFill>
                  <a:schemeClr val="tx1"/>
                </a:solidFill>
              </a:rPr>
              <a:t>Structure and Configuration</a:t>
            </a:r>
            <a:endParaRPr lang="en-US" dirty="0">
              <a:solidFill>
                <a:schemeClr val="tx1"/>
              </a:solidFill>
            </a:endParaRPr>
          </a:p>
          <a:p>
            <a:r>
              <a:rPr lang="en-US" b="1" dirty="0" smtClean="0">
                <a:solidFill>
                  <a:srgbClr val="375623"/>
                </a:solidFill>
                <a:latin typeface="Calibri" panose="020F0502020204030204" pitchFamily="34" charset="0"/>
              </a:rPr>
              <a:t>Enterprise Integration Patterns</a:t>
            </a:r>
            <a:endParaRPr lang="en-US" dirty="0"/>
          </a:p>
          <a:p>
            <a:pPr lvl="1"/>
            <a:r>
              <a:rPr lang="en-US" dirty="0" smtClean="0">
                <a:solidFill>
                  <a:srgbClr val="000000"/>
                </a:solidFill>
                <a:latin typeface="Calibri" panose="020F0502020204030204" pitchFamily="34" charset="0"/>
              </a:rPr>
              <a:t>Overview</a:t>
            </a:r>
          </a:p>
          <a:p>
            <a:pPr lvl="1"/>
            <a:r>
              <a:rPr lang="en-US" dirty="0" smtClean="0">
                <a:solidFill>
                  <a:srgbClr val="000000"/>
                </a:solidFill>
                <a:latin typeface="Calibri" panose="020F0502020204030204" pitchFamily="34" charset="0"/>
              </a:rPr>
              <a:t>EIP Categories</a:t>
            </a:r>
            <a:endParaRPr lang="en-US" dirty="0">
              <a:solidFill>
                <a:srgbClr val="000000"/>
              </a:solidFill>
              <a:latin typeface="Calibri" panose="020F0502020204030204" pitchFamily="34" charset="0"/>
            </a:endParaRPr>
          </a:p>
          <a:p>
            <a:r>
              <a:rPr lang="en-US" b="1" dirty="0" smtClean="0">
                <a:solidFill>
                  <a:schemeClr val="accent4">
                    <a:lumMod val="50000"/>
                  </a:schemeClr>
                </a:solidFill>
              </a:rPr>
              <a:t>Spring Integration</a:t>
            </a:r>
            <a:endParaRPr lang="en-US" dirty="0"/>
          </a:p>
          <a:p>
            <a:pPr lvl="1"/>
            <a:r>
              <a:rPr lang="en-US" dirty="0" smtClean="0">
                <a:solidFill>
                  <a:srgbClr val="000000"/>
                </a:solidFill>
                <a:latin typeface="Calibri" panose="020F0502020204030204" pitchFamily="34" charset="0"/>
              </a:rPr>
              <a:t>Components, Channel, and Service Activation</a:t>
            </a:r>
          </a:p>
          <a:p>
            <a:pPr lvl="1"/>
            <a:r>
              <a:rPr lang="en-US" dirty="0" smtClean="0">
                <a:solidFill>
                  <a:srgbClr val="000000"/>
                </a:solidFill>
                <a:latin typeface="Calibri" panose="020F0502020204030204" pitchFamily="34" charset="0"/>
              </a:rPr>
              <a:t>Messaging Gateway</a:t>
            </a:r>
            <a:endParaRPr lang="en-US" dirty="0">
              <a:solidFill>
                <a:srgbClr val="000000"/>
              </a:solidFill>
              <a:latin typeface="Calibri" panose="020F0502020204030204" pitchFamily="34" charset="0"/>
            </a:endParaRPr>
          </a:p>
          <a:p>
            <a:pPr marL="0" indent="0">
              <a:buNone/>
            </a:pPr>
            <a:r>
              <a:rPr lang="en-US" b="1" dirty="0" smtClean="0">
                <a:solidFill>
                  <a:schemeClr val="accent4">
                    <a:lumMod val="50000"/>
                  </a:schemeClr>
                </a:solidFill>
              </a:rPr>
              <a:t>Spring Integration Messages and Channels</a:t>
            </a:r>
            <a:endParaRPr lang="en-US" b="1" dirty="0">
              <a:solidFill>
                <a:schemeClr val="accent4">
                  <a:lumMod val="50000"/>
                </a:schemeClr>
              </a:solidFill>
            </a:endParaRPr>
          </a:p>
          <a:p>
            <a:pPr marL="201168" lvl="1" indent="0">
              <a:buNone/>
            </a:pPr>
            <a:r>
              <a:rPr lang="en-US" dirty="0" smtClean="0">
                <a:solidFill>
                  <a:schemeClr val="tx1"/>
                </a:solidFill>
              </a:rPr>
              <a:t>Direct, Publish Subscribe, and Queue Channels</a:t>
            </a:r>
            <a:endParaRPr lang="en-US" dirty="0">
              <a:solidFill>
                <a:schemeClr val="tx1"/>
              </a:solidFill>
            </a:endParaRPr>
          </a:p>
          <a:p>
            <a:pPr marL="201168" lvl="1" indent="0">
              <a:buNone/>
            </a:pPr>
            <a:endParaRPr lang="en-US" dirty="0">
              <a:solidFill>
                <a:schemeClr val="tx1"/>
              </a:solidFill>
            </a:endParaRPr>
          </a:p>
          <a:p>
            <a:endParaRPr lang="en-US" dirty="0"/>
          </a:p>
        </p:txBody>
      </p:sp>
    </p:spTree>
    <p:extLst>
      <p:ext uri="{BB962C8B-B14F-4D97-AF65-F5344CB8AC3E}">
        <p14:creationId xmlns:p14="http://schemas.microsoft.com/office/powerpoint/2010/main" val="1545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3 Spring and JMS</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_3. b. Not the </a:t>
            </a:r>
            <a:r>
              <a:rPr lang="en-US" sz="2800" dirty="0" err="1" smtClean="0"/>
              <a:t>buildscript</a:t>
            </a:r>
            <a:r>
              <a:rPr lang="en-US" sz="2800" dirty="0" smtClean="0"/>
              <a:t> {  repositories {…}}</a:t>
            </a:r>
          </a:p>
          <a:p>
            <a:pPr marL="464058" lvl="1" indent="-171450">
              <a:buFont typeface="Arial" panose="020B0604020202020204" pitchFamily="34" charset="0"/>
              <a:buChar char="•"/>
            </a:pPr>
            <a:r>
              <a:rPr lang="en-US" sz="2600" dirty="0" smtClean="0"/>
              <a:t>Put in the repository list in lower half of </a:t>
            </a:r>
            <a:r>
              <a:rPr lang="en-US" sz="2600" dirty="0" err="1" smtClean="0"/>
              <a:t>build.gradle</a:t>
            </a:r>
            <a:r>
              <a:rPr lang="en-US" sz="2600" dirty="0" smtClean="0"/>
              <a:t> file</a:t>
            </a:r>
            <a:endParaRPr lang="en-US" sz="2400" dirty="0" smtClean="0">
              <a:solidFill>
                <a:schemeClr val="tx1"/>
              </a:solidFill>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60 minutes</a:t>
            </a:r>
            <a:endParaRPr lang="en-US" sz="2800" dirty="0">
              <a:solidFill>
                <a:srgbClr val="C00000"/>
              </a:solidFill>
            </a:endParaRPr>
          </a:p>
        </p:txBody>
      </p:sp>
    </p:spTree>
    <p:extLst>
      <p:ext uri="{BB962C8B-B14F-4D97-AF65-F5344CB8AC3E}">
        <p14:creationId xmlns:p14="http://schemas.microsoft.com/office/powerpoint/2010/main" val="3375491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4 Spring Batch</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400" dirty="0" smtClean="0"/>
              <a:t> </a:t>
            </a:r>
            <a:r>
              <a:rPr lang="en-US" sz="2400" dirty="0" smtClean="0">
                <a:solidFill>
                  <a:schemeClr val="tx1"/>
                </a:solidFill>
              </a:rPr>
              <a:t>Part 1 _7. a. for Job import use interface </a:t>
            </a:r>
          </a:p>
          <a:p>
            <a:pPr marL="646938" lvl="2" indent="-171450">
              <a:buFont typeface="Arial" panose="020B0604020202020204" pitchFamily="34" charset="0"/>
              <a:buChar char="•"/>
            </a:pPr>
            <a:r>
              <a:rPr lang="en-US" sz="2200" dirty="0" err="1" smtClean="0">
                <a:solidFill>
                  <a:schemeClr val="tx1"/>
                </a:solidFill>
                <a:latin typeface="Consolas" panose="020B0609020204030204" pitchFamily="49" charset="0"/>
                <a:cs typeface="Consolas" panose="020B0609020204030204" pitchFamily="49" charset="0"/>
              </a:rPr>
              <a:t>org.springframework.batch.core.Job</a:t>
            </a:r>
            <a:endParaRPr lang="en-US" sz="2200" dirty="0" smtClean="0">
              <a:solidFill>
                <a:schemeClr val="tx1"/>
              </a:solidFill>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2400" dirty="0" smtClean="0">
                <a:solidFill>
                  <a:schemeClr val="tx1"/>
                </a:solidFill>
                <a:cs typeface="Consolas" panose="020B0609020204030204" pitchFamily="49" charset="0"/>
              </a:rPr>
              <a:t>Part 2 </a:t>
            </a:r>
          </a:p>
          <a:p>
            <a:pPr marL="464058" lvl="1" indent="-171450">
              <a:buFont typeface="Arial" panose="020B0604020202020204" pitchFamily="34" charset="0"/>
              <a:buChar char="•"/>
            </a:pPr>
            <a:r>
              <a:rPr lang="en-US" sz="2400" dirty="0" smtClean="0">
                <a:solidFill>
                  <a:schemeClr val="tx1"/>
                </a:solidFill>
                <a:cs typeface="Consolas" panose="020B0609020204030204" pitchFamily="49" charset="0"/>
              </a:rPr>
              <a:t>_2. don’t forget to change the </a:t>
            </a:r>
            <a:r>
              <a:rPr lang="en-US" sz="2400" dirty="0" err="1" smtClean="0">
                <a:solidFill>
                  <a:schemeClr val="tx1"/>
                </a:solidFill>
                <a:cs typeface="Consolas" panose="020B0609020204030204" pitchFamily="49" charset="0"/>
              </a:rPr>
              <a:t>baseName</a:t>
            </a:r>
            <a:r>
              <a:rPr lang="en-US" sz="2400" dirty="0" smtClean="0">
                <a:solidFill>
                  <a:schemeClr val="tx1"/>
                </a:solidFill>
                <a:cs typeface="Consolas" panose="020B0609020204030204" pitchFamily="49" charset="0"/>
              </a:rPr>
              <a:t> in </a:t>
            </a:r>
            <a:r>
              <a:rPr lang="en-US" sz="2400" dirty="0" err="1" smtClean="0">
                <a:solidFill>
                  <a:schemeClr val="tx1"/>
                </a:solidFill>
                <a:cs typeface="Consolas" panose="020B0609020204030204" pitchFamily="49" charset="0"/>
              </a:rPr>
              <a:t>build.gradle</a:t>
            </a:r>
            <a:endParaRPr lang="en-US" sz="2400" dirty="0" smtClean="0">
              <a:solidFill>
                <a:schemeClr val="tx1"/>
              </a:solidFill>
              <a:cs typeface="Consolas" panose="020B0609020204030204" pitchFamily="49" charset="0"/>
            </a:endParaRPr>
          </a:p>
          <a:p>
            <a:pPr marL="464058" lvl="1" indent="-171450">
              <a:buFont typeface="Arial" panose="020B0604020202020204" pitchFamily="34" charset="0"/>
              <a:buChar char="•"/>
            </a:pPr>
            <a:r>
              <a:rPr lang="en-US" sz="2400" dirty="0" smtClean="0">
                <a:solidFill>
                  <a:schemeClr val="tx1"/>
                </a:solidFill>
                <a:cs typeface="Consolas" panose="020B0609020204030204" pitchFamily="49" charset="0"/>
              </a:rPr>
              <a:t>_14. a. </a:t>
            </a:r>
            <a:r>
              <a:rPr lang="en-US" sz="2400" dirty="0">
                <a:solidFill>
                  <a:schemeClr val="tx1"/>
                </a:solidFill>
              </a:rPr>
              <a:t>a. for Job import use interface </a:t>
            </a:r>
          </a:p>
          <a:p>
            <a:pPr marL="829818" lvl="3" indent="-171450">
              <a:buFont typeface="Arial" panose="020B0604020202020204" pitchFamily="34" charset="0"/>
              <a:buChar char="•"/>
            </a:pPr>
            <a:r>
              <a:rPr lang="en-US" sz="2200" dirty="0" err="1">
                <a:solidFill>
                  <a:schemeClr val="tx1"/>
                </a:solidFill>
                <a:latin typeface="Consolas" panose="020B0609020204030204" pitchFamily="49" charset="0"/>
                <a:cs typeface="Consolas" panose="020B0609020204030204" pitchFamily="49" charset="0"/>
              </a:rPr>
              <a:t>org.springframework.batch.core.Job</a:t>
            </a:r>
            <a:endParaRPr lang="en-US" sz="2200" dirty="0">
              <a:solidFill>
                <a:schemeClr val="tx1"/>
              </a:solidFill>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2400" dirty="0" smtClean="0">
                <a:solidFill>
                  <a:schemeClr val="tx1"/>
                </a:solidFill>
                <a:cs typeface="Consolas" panose="020B0609020204030204" pitchFamily="49" charset="0"/>
              </a:rPr>
              <a:t>Part 3:  Most of the methods you need to write are from the implemented interfaces</a:t>
            </a:r>
          </a:p>
          <a:p>
            <a:pPr marL="464058" lvl="1" indent="-171450">
              <a:buFont typeface="Arial" panose="020B0604020202020204" pitchFamily="34" charset="0"/>
              <a:buChar char="•"/>
            </a:pPr>
            <a:r>
              <a:rPr lang="en-US" sz="2200" dirty="0" smtClean="0">
                <a:solidFill>
                  <a:schemeClr val="tx1"/>
                </a:solidFill>
                <a:cs typeface="Consolas" panose="020B0609020204030204" pitchFamily="49" charset="0"/>
              </a:rPr>
              <a:t>Use Source -&gt; Override/Implement Methods…</a:t>
            </a: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120 minutes</a:t>
            </a:r>
            <a:endParaRPr lang="en-US" sz="2800" dirty="0">
              <a:solidFill>
                <a:srgbClr val="C00000"/>
              </a:solidFill>
            </a:endParaRPr>
          </a:p>
        </p:txBody>
      </p:sp>
    </p:spTree>
    <p:extLst>
      <p:ext uri="{BB962C8B-B14F-4D97-AF65-F5344CB8AC3E}">
        <p14:creationId xmlns:p14="http://schemas.microsoft.com/office/powerpoint/2010/main" val="35897935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Introduction to Spring Integration</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None!  Have Fun!  </a:t>
            </a:r>
            <a:endParaRPr lang="en-US" sz="2400" dirty="0" smtClean="0">
              <a:solidFill>
                <a:schemeClr val="tx1"/>
              </a:solidFill>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40 minutes</a:t>
            </a:r>
            <a:endParaRPr lang="en-US" sz="2800" dirty="0">
              <a:solidFill>
                <a:srgbClr val="C00000"/>
              </a:solidFill>
            </a:endParaRPr>
          </a:p>
        </p:txBody>
      </p:sp>
    </p:spTree>
    <p:extLst>
      <p:ext uri="{BB962C8B-B14F-4D97-AF65-F5344CB8AC3E}">
        <p14:creationId xmlns:p14="http://schemas.microsoft.com/office/powerpoint/2010/main" val="3051668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6: Messages and Channels</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Part2: Publish Subscribe code is not in the Solutions  </a:t>
            </a:r>
          </a:p>
          <a:p>
            <a:pPr marL="464058" lvl="1" indent="-171450">
              <a:buFont typeface="Arial" panose="020B0604020202020204" pitchFamily="34" charset="0"/>
              <a:buChar char="•"/>
            </a:pPr>
            <a:r>
              <a:rPr lang="en-US" sz="2200" dirty="0" smtClean="0">
                <a:solidFill>
                  <a:schemeClr val="tx1"/>
                </a:solidFill>
              </a:rPr>
              <a:t>But it’s not bad, </a:t>
            </a:r>
          </a:p>
          <a:p>
            <a:pPr marL="464058" lvl="1" indent="-171450">
              <a:buFont typeface="Arial" panose="020B0604020202020204" pitchFamily="34" charset="0"/>
              <a:buChar char="•"/>
            </a:pPr>
            <a:r>
              <a:rPr lang="en-US" sz="2200" dirty="0" smtClean="0">
                <a:solidFill>
                  <a:schemeClr val="tx1"/>
                </a:solidFill>
              </a:rPr>
              <a:t>Use either the </a:t>
            </a:r>
            <a:r>
              <a:rPr lang="en-US" sz="2400" dirty="0" err="1" smtClean="0"/>
              <a:t>MethodInvokingMessageHandler</a:t>
            </a:r>
            <a:r>
              <a:rPr lang="en-US" sz="2400" dirty="0" smtClean="0"/>
              <a:t> or the </a:t>
            </a:r>
            <a:r>
              <a:rPr lang="en-US" sz="2400" dirty="0" err="1" smtClean="0"/>
              <a:t>ServiceActivatingHandler</a:t>
            </a:r>
            <a:r>
              <a:rPr lang="en-US" sz="2400" dirty="0" smtClean="0"/>
              <a:t> </a:t>
            </a:r>
            <a:r>
              <a:rPr lang="en-US" sz="2400" dirty="0" err="1" smtClean="0"/>
              <a:t>ServiceActivator</a:t>
            </a:r>
            <a:r>
              <a:rPr lang="en-US" sz="2400" dirty="0" smtClean="0"/>
              <a:t> for the subscribers</a:t>
            </a:r>
            <a:endParaRPr lang="en-US" sz="2200" dirty="0" smtClean="0">
              <a:solidFill>
                <a:schemeClr val="tx1"/>
              </a:solidFill>
            </a:endParaRPr>
          </a:p>
        </p:txBody>
      </p:sp>
      <p:sp>
        <p:nvSpPr>
          <p:cNvPr id="3" name="Rectangle 2"/>
          <p:cNvSpPr/>
          <p:nvPr/>
        </p:nvSpPr>
        <p:spPr>
          <a:xfrm>
            <a:off x="629194" y="4731762"/>
            <a:ext cx="10994572" cy="523220"/>
          </a:xfrm>
          <a:prstGeom prst="rect">
            <a:avLst/>
          </a:prstGeom>
        </p:spPr>
        <p:txBody>
          <a:bodyPr wrap="square">
            <a:spAutoFit/>
          </a:bodyPr>
          <a:lstStyle/>
          <a:p>
            <a:pPr marL="292608" lvl="1" indent="0">
              <a:buNone/>
            </a:pPr>
            <a:r>
              <a:rPr lang="en-US" sz="2800" dirty="0"/>
              <a:t>Don’t forget to stop the HSQLDB Database and GUI when you are done!</a:t>
            </a:r>
          </a:p>
        </p:txBody>
      </p:sp>
      <p:sp>
        <p:nvSpPr>
          <p:cNvPr id="6" name="TextBox 5"/>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45-60 minutes</a:t>
            </a:r>
            <a:endParaRPr lang="en-US" sz="2800" dirty="0">
              <a:solidFill>
                <a:srgbClr val="C00000"/>
              </a:solidFill>
            </a:endParaRPr>
          </a:p>
        </p:txBody>
      </p:sp>
    </p:spTree>
    <p:extLst>
      <p:ext uri="{BB962C8B-B14F-4D97-AF65-F5344CB8AC3E}">
        <p14:creationId xmlns:p14="http://schemas.microsoft.com/office/powerpoint/2010/main" val="24805661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a:t>
            </a:r>
            <a:r>
              <a:rPr lang="en-US" dirty="0" smtClean="0"/>
              <a:t>2: </a:t>
            </a:r>
            <a:r>
              <a:rPr lang="en-US" dirty="0"/>
              <a:t>What Have We Learned?</a:t>
            </a:r>
          </a:p>
        </p:txBody>
      </p:sp>
      <p:sp>
        <p:nvSpPr>
          <p:cNvPr id="5" name="Content Placeholder 4"/>
          <p:cNvSpPr>
            <a:spLocks noGrp="1"/>
          </p:cNvSpPr>
          <p:nvPr>
            <p:ph sz="half" idx="1"/>
          </p:nvPr>
        </p:nvSpPr>
        <p:spPr>
          <a:xfrm>
            <a:off x="1097278" y="1845734"/>
            <a:ext cx="4937760" cy="4405776"/>
          </a:xfrm>
        </p:spPr>
        <p:txBody>
          <a:bodyPr>
            <a:normAutofit fontScale="55000" lnSpcReduction="20000"/>
          </a:bodyPr>
          <a:lstStyle/>
          <a:p>
            <a:r>
              <a:rPr lang="en-US" sz="2500" b="1" dirty="0">
                <a:solidFill>
                  <a:schemeClr val="accent4">
                    <a:lumMod val="50000"/>
                  </a:schemeClr>
                </a:solidFill>
              </a:rPr>
              <a:t>Spring Core Review</a:t>
            </a:r>
            <a:r>
              <a:rPr lang="en-US" sz="2500" dirty="0">
                <a:solidFill>
                  <a:schemeClr val="accent4">
                    <a:lumMod val="50000"/>
                  </a:schemeClr>
                </a:solidFill>
              </a:rPr>
              <a:t> </a:t>
            </a:r>
          </a:p>
          <a:p>
            <a:pPr lvl="1"/>
            <a:r>
              <a:rPr lang="en-US" sz="2500" dirty="0"/>
              <a:t>What is the Spring Framework?</a:t>
            </a:r>
          </a:p>
          <a:p>
            <a:pPr lvl="1"/>
            <a:r>
              <a:rPr lang="en-US" sz="2500" dirty="0"/>
              <a:t>Spring Architecture</a:t>
            </a:r>
          </a:p>
          <a:p>
            <a:r>
              <a:rPr lang="en-US" sz="2500" b="1" dirty="0">
                <a:solidFill>
                  <a:schemeClr val="accent4">
                    <a:lumMod val="50000"/>
                  </a:schemeClr>
                </a:solidFill>
              </a:rPr>
              <a:t>Introduction to </a:t>
            </a:r>
            <a:r>
              <a:rPr lang="en-US" sz="2500" b="1" dirty="0" err="1">
                <a:solidFill>
                  <a:schemeClr val="accent4">
                    <a:lumMod val="50000"/>
                  </a:schemeClr>
                </a:solidFill>
              </a:rPr>
              <a:t>Gradle</a:t>
            </a:r>
            <a:endParaRPr lang="en-US" sz="2500" b="1" dirty="0">
              <a:solidFill>
                <a:schemeClr val="accent4">
                  <a:lumMod val="50000"/>
                </a:schemeClr>
              </a:solidFill>
            </a:endParaRPr>
          </a:p>
          <a:p>
            <a:pPr lvl="1"/>
            <a:r>
              <a:rPr lang="en-US" sz="2500" dirty="0"/>
              <a:t>Advantages</a:t>
            </a:r>
          </a:p>
          <a:p>
            <a:pPr lvl="1"/>
            <a:r>
              <a:rPr lang="en-US" sz="2500" dirty="0"/>
              <a:t>Groovy and Build Files</a:t>
            </a:r>
          </a:p>
          <a:p>
            <a:pPr lvl="1"/>
            <a:r>
              <a:rPr lang="en-US" sz="2500" dirty="0"/>
              <a:t>Tasks, Plugins, and Dependency Management</a:t>
            </a:r>
          </a:p>
          <a:p>
            <a:r>
              <a:rPr lang="en-US" sz="2500" b="1" dirty="0">
                <a:solidFill>
                  <a:srgbClr val="375623"/>
                </a:solidFill>
              </a:rPr>
              <a:t>Introduction to Spring Boot</a:t>
            </a:r>
            <a:r>
              <a:rPr lang="en-US" sz="2500" dirty="0"/>
              <a:t> </a:t>
            </a:r>
          </a:p>
          <a:p>
            <a:pPr lvl="1"/>
            <a:r>
              <a:rPr lang="en-US" sz="2500" dirty="0">
                <a:solidFill>
                  <a:srgbClr val="000000"/>
                </a:solidFill>
              </a:rPr>
              <a:t>What is Spring Boot?</a:t>
            </a:r>
          </a:p>
          <a:p>
            <a:pPr lvl="1"/>
            <a:r>
              <a:rPr lang="en-US" sz="2500" dirty="0">
                <a:solidFill>
                  <a:srgbClr val="000000"/>
                </a:solidFill>
              </a:rPr>
              <a:t>Starter Projects</a:t>
            </a:r>
          </a:p>
          <a:p>
            <a:pPr lvl="1"/>
            <a:r>
              <a:rPr lang="en-US" sz="2500" dirty="0" err="1">
                <a:solidFill>
                  <a:srgbClr val="000000"/>
                </a:solidFill>
              </a:rPr>
              <a:t>Autoconfiguration</a:t>
            </a:r>
            <a:endParaRPr lang="en-US" sz="2500" dirty="0">
              <a:solidFill>
                <a:srgbClr val="000000"/>
              </a:solidFill>
            </a:endParaRPr>
          </a:p>
          <a:p>
            <a:pPr lvl="1"/>
            <a:r>
              <a:rPr lang="en-US" sz="2500" dirty="0">
                <a:solidFill>
                  <a:srgbClr val="000000"/>
                </a:solidFill>
              </a:rPr>
              <a:t>Building and Running</a:t>
            </a:r>
          </a:p>
          <a:p>
            <a:pPr marL="0" indent="0">
              <a:buNone/>
            </a:pPr>
            <a:r>
              <a:rPr lang="en-US" sz="2500" b="1" dirty="0">
                <a:solidFill>
                  <a:schemeClr val="accent4">
                    <a:lumMod val="50000"/>
                  </a:schemeClr>
                </a:solidFill>
              </a:rPr>
              <a:t>Additional Spring Boot Topics</a:t>
            </a:r>
          </a:p>
          <a:p>
            <a:pPr marL="201168" lvl="1" indent="0">
              <a:buNone/>
            </a:pPr>
            <a:r>
              <a:rPr lang="en-US" sz="2500" dirty="0">
                <a:solidFill>
                  <a:schemeClr val="tx1"/>
                </a:solidFill>
              </a:rPr>
              <a:t>Starter Dependencies</a:t>
            </a:r>
          </a:p>
          <a:p>
            <a:pPr marL="201168" lvl="1" indent="0">
              <a:buNone/>
            </a:pPr>
            <a:r>
              <a:rPr lang="en-US" sz="2500" dirty="0">
                <a:solidFill>
                  <a:schemeClr val="tx1"/>
                </a:solidFill>
              </a:rPr>
              <a:t>Auto Configuration</a:t>
            </a:r>
          </a:p>
          <a:p>
            <a:pPr marL="201168" lvl="1" indent="0">
              <a:buNone/>
            </a:pPr>
            <a:r>
              <a:rPr lang="en-US" sz="2500" dirty="0">
                <a:solidFill>
                  <a:schemeClr val="tx1"/>
                </a:solidFill>
              </a:rPr>
              <a:t>Deploying a WAR</a:t>
            </a:r>
          </a:p>
          <a:p>
            <a:pPr marL="464058" lvl="1" indent="-171450">
              <a:buFont typeface="Arial" panose="020B0604020202020204" pitchFamily="34" charset="0"/>
              <a:buChar char="•"/>
            </a:pPr>
            <a:r>
              <a:rPr lang="en-US" sz="2500" dirty="0" smtClean="0"/>
              <a:t>Annotations</a:t>
            </a:r>
            <a:endParaRPr lang="en-US" sz="2500" dirty="0"/>
          </a:p>
          <a:p>
            <a:endParaRPr lang="en-US" dirty="0"/>
          </a:p>
        </p:txBody>
      </p:sp>
      <p:sp>
        <p:nvSpPr>
          <p:cNvPr id="6" name="Content Placeholder 5"/>
          <p:cNvSpPr>
            <a:spLocks noGrp="1"/>
          </p:cNvSpPr>
          <p:nvPr>
            <p:ph sz="half" idx="2"/>
          </p:nvPr>
        </p:nvSpPr>
        <p:spPr>
          <a:xfrm>
            <a:off x="4575732" y="1737360"/>
            <a:ext cx="4937760" cy="4023360"/>
          </a:xfrm>
        </p:spPr>
        <p:txBody>
          <a:bodyPr>
            <a:noAutofit/>
          </a:bodyPr>
          <a:lstStyle/>
          <a:p>
            <a:pPr marL="0" indent="0">
              <a:buNone/>
            </a:pPr>
            <a:r>
              <a:rPr lang="en-US" sz="1400" b="1" dirty="0">
                <a:solidFill>
                  <a:schemeClr val="accent4">
                    <a:lumMod val="50000"/>
                  </a:schemeClr>
                </a:solidFill>
              </a:rPr>
              <a:t>Spring Remoting and JMS </a:t>
            </a:r>
            <a:r>
              <a:rPr lang="en-US" sz="1400" dirty="0">
                <a:solidFill>
                  <a:schemeClr val="accent4">
                    <a:lumMod val="50000"/>
                  </a:schemeClr>
                </a:solidFill>
              </a:rPr>
              <a:t> </a:t>
            </a:r>
          </a:p>
          <a:p>
            <a:pPr lvl="1"/>
            <a:r>
              <a:rPr lang="en-US" sz="1400" dirty="0" err="1">
                <a:solidFill>
                  <a:schemeClr val="tx1"/>
                </a:solidFill>
              </a:rPr>
              <a:t>JmsTemplate</a:t>
            </a:r>
            <a:endParaRPr lang="en-US" sz="1400" dirty="0">
              <a:solidFill>
                <a:schemeClr val="tx1"/>
              </a:solidFill>
            </a:endParaRPr>
          </a:p>
          <a:p>
            <a:pPr lvl="1"/>
            <a:r>
              <a:rPr lang="en-US" sz="1400" dirty="0">
                <a:solidFill>
                  <a:schemeClr val="tx1"/>
                </a:solidFill>
              </a:rPr>
              <a:t>Sending and Receiving Messages</a:t>
            </a:r>
          </a:p>
          <a:p>
            <a:pPr marL="0" indent="0">
              <a:buNone/>
            </a:pPr>
            <a:r>
              <a:rPr lang="en-US" sz="1400" b="1" dirty="0">
                <a:solidFill>
                  <a:schemeClr val="accent4">
                    <a:lumMod val="50000"/>
                  </a:schemeClr>
                </a:solidFill>
              </a:rPr>
              <a:t>Introduction to Spring Batch</a:t>
            </a:r>
            <a:r>
              <a:rPr lang="en-US" sz="1400" dirty="0">
                <a:solidFill>
                  <a:schemeClr val="accent4">
                    <a:lumMod val="50000"/>
                  </a:schemeClr>
                </a:solidFill>
              </a:rPr>
              <a:t> </a:t>
            </a:r>
          </a:p>
          <a:p>
            <a:pPr lvl="1"/>
            <a:r>
              <a:rPr lang="en-US" sz="1400" dirty="0">
                <a:solidFill>
                  <a:schemeClr val="tx1"/>
                </a:solidFill>
              </a:rPr>
              <a:t>Spring Batch Application Concepts</a:t>
            </a:r>
          </a:p>
          <a:p>
            <a:pPr lvl="1"/>
            <a:r>
              <a:rPr lang="en-US" sz="1400" dirty="0">
                <a:solidFill>
                  <a:schemeClr val="tx1"/>
                </a:solidFill>
              </a:rPr>
              <a:t>Structure and Configuration</a:t>
            </a:r>
          </a:p>
          <a:p>
            <a:r>
              <a:rPr lang="en-US" sz="1400" b="1" dirty="0">
                <a:solidFill>
                  <a:srgbClr val="375623"/>
                </a:solidFill>
              </a:rPr>
              <a:t>Enterprise Integration Patterns</a:t>
            </a:r>
            <a:endParaRPr lang="en-US" sz="1400" dirty="0"/>
          </a:p>
          <a:p>
            <a:pPr lvl="1"/>
            <a:r>
              <a:rPr lang="en-US" sz="1400" dirty="0">
                <a:solidFill>
                  <a:srgbClr val="000000"/>
                </a:solidFill>
              </a:rPr>
              <a:t>Overview</a:t>
            </a:r>
          </a:p>
          <a:p>
            <a:pPr lvl="1"/>
            <a:r>
              <a:rPr lang="en-US" sz="1400" dirty="0">
                <a:solidFill>
                  <a:srgbClr val="000000"/>
                </a:solidFill>
              </a:rPr>
              <a:t>EIP Categories</a:t>
            </a:r>
          </a:p>
          <a:p>
            <a:r>
              <a:rPr lang="en-US" sz="1400" b="1" dirty="0">
                <a:solidFill>
                  <a:schemeClr val="accent4">
                    <a:lumMod val="50000"/>
                  </a:schemeClr>
                </a:solidFill>
              </a:rPr>
              <a:t>Spring Integration</a:t>
            </a:r>
            <a:endParaRPr lang="en-US" sz="1400" dirty="0"/>
          </a:p>
          <a:p>
            <a:pPr lvl="1"/>
            <a:r>
              <a:rPr lang="en-US" sz="1400" dirty="0">
                <a:solidFill>
                  <a:srgbClr val="000000"/>
                </a:solidFill>
              </a:rPr>
              <a:t>Components, Channel, and Service Activation</a:t>
            </a:r>
          </a:p>
          <a:p>
            <a:pPr lvl="1"/>
            <a:r>
              <a:rPr lang="en-US" sz="1400" dirty="0">
                <a:solidFill>
                  <a:srgbClr val="000000"/>
                </a:solidFill>
              </a:rPr>
              <a:t>Messaging Gateway</a:t>
            </a:r>
          </a:p>
          <a:p>
            <a:pPr marL="0" indent="0">
              <a:buNone/>
            </a:pPr>
            <a:r>
              <a:rPr lang="en-US" sz="1400" b="1" dirty="0">
                <a:solidFill>
                  <a:schemeClr val="accent4">
                    <a:lumMod val="50000"/>
                  </a:schemeClr>
                </a:solidFill>
              </a:rPr>
              <a:t>Spring Integration Messages and Channels</a:t>
            </a:r>
          </a:p>
          <a:p>
            <a:pPr marL="201168" lvl="1" indent="0">
              <a:buNone/>
            </a:pPr>
            <a:r>
              <a:rPr lang="en-US" sz="1400" dirty="0">
                <a:solidFill>
                  <a:schemeClr val="tx1"/>
                </a:solidFill>
              </a:rPr>
              <a:t>Direct, Publish Subscribe, and Queue </a:t>
            </a:r>
            <a:r>
              <a:rPr lang="en-US" sz="1400" dirty="0" smtClean="0">
                <a:solidFill>
                  <a:schemeClr val="tx1"/>
                </a:solidFill>
              </a:rPr>
              <a:t>Channels</a:t>
            </a:r>
            <a:endParaRPr lang="en-US" sz="1400" dirty="0">
              <a:solidFill>
                <a:schemeClr val="tx1"/>
              </a:solidFill>
            </a:endParaRPr>
          </a:p>
        </p:txBody>
      </p:sp>
      <p:sp>
        <p:nvSpPr>
          <p:cNvPr id="7" name="TextBox 6"/>
          <p:cNvSpPr txBox="1"/>
          <p:nvPr/>
        </p:nvSpPr>
        <p:spPr>
          <a:xfrm>
            <a:off x="8291805" y="1825346"/>
            <a:ext cx="3900195" cy="3416320"/>
          </a:xfrm>
          <a:prstGeom prst="rect">
            <a:avLst/>
          </a:prstGeom>
          <a:noFill/>
        </p:spPr>
        <p:txBody>
          <a:bodyPr wrap="square" rtlCol="0">
            <a:spAutoFit/>
          </a:bodyPr>
          <a:lstStyle/>
          <a:p>
            <a:r>
              <a:rPr lang="en-US" b="1" dirty="0" smtClean="0">
                <a:solidFill>
                  <a:schemeClr val="accent4">
                    <a:lumMod val="50000"/>
                  </a:schemeClr>
                </a:solidFill>
              </a:rPr>
              <a:t>Feedback:</a:t>
            </a:r>
          </a:p>
          <a:p>
            <a:pPr marL="285750" indent="-285750">
              <a:buFont typeface="Arial" panose="020B0604020202020204" pitchFamily="34" charset="0"/>
              <a:buChar char="•"/>
            </a:pPr>
            <a:r>
              <a:rPr lang="en-US" sz="1600" b="1" dirty="0" smtClean="0"/>
              <a:t>Class Pace: </a:t>
            </a:r>
          </a:p>
          <a:p>
            <a:pPr marL="742950" lvl="1" indent="-285750">
              <a:buFont typeface="Arial" panose="020B0604020202020204" pitchFamily="34" charset="0"/>
              <a:buChar char="•"/>
            </a:pPr>
            <a:r>
              <a:rPr lang="en-US" sz="1600" dirty="0" smtClean="0"/>
              <a:t> Too fast,</a:t>
            </a:r>
          </a:p>
          <a:p>
            <a:pPr marL="742950" lvl="1" indent="-285750">
              <a:buFont typeface="Arial" panose="020B0604020202020204" pitchFamily="34" charset="0"/>
              <a:buChar char="•"/>
            </a:pPr>
            <a:r>
              <a:rPr lang="en-US" sz="1600" dirty="0" smtClean="0"/>
              <a:t>Too slow</a:t>
            </a:r>
          </a:p>
          <a:p>
            <a:pPr marL="742950" lvl="1" indent="-285750">
              <a:buFont typeface="Arial" panose="020B0604020202020204" pitchFamily="34" charset="0"/>
              <a:buChar char="•"/>
            </a:pPr>
            <a:r>
              <a:rPr lang="en-US" sz="1600" dirty="0" smtClean="0"/>
              <a:t>Just Right?</a:t>
            </a:r>
          </a:p>
          <a:p>
            <a:pPr marL="285750" indent="-285750">
              <a:buFont typeface="Arial" panose="020B0604020202020204" pitchFamily="34" charset="0"/>
              <a:buChar char="•"/>
            </a:pPr>
            <a:endParaRPr lang="en-US" sz="1600" b="1" dirty="0" smtClean="0"/>
          </a:p>
          <a:p>
            <a:pPr marL="285750" indent="-285750">
              <a:buFont typeface="Arial" panose="020B0604020202020204" pitchFamily="34" charset="0"/>
              <a:buChar char="•"/>
            </a:pPr>
            <a:r>
              <a:rPr lang="en-US" sz="1600" b="1" dirty="0" smtClean="0"/>
              <a:t>Content:</a:t>
            </a:r>
          </a:p>
          <a:p>
            <a:pPr marL="742950" lvl="1" indent="-285750">
              <a:buFont typeface="Arial" panose="020B0604020202020204" pitchFamily="34" charset="0"/>
              <a:buChar char="•"/>
            </a:pPr>
            <a:r>
              <a:rPr lang="en-US" sz="1600" dirty="0" smtClean="0"/>
              <a:t>What did you enjoy the most</a:t>
            </a:r>
          </a:p>
          <a:p>
            <a:pPr marL="742950" lvl="1" indent="-285750">
              <a:buFont typeface="Arial" panose="020B0604020202020204" pitchFamily="34" charset="0"/>
              <a:buChar char="•"/>
            </a:pPr>
            <a:r>
              <a:rPr lang="en-US" sz="1600" dirty="0" smtClean="0"/>
              <a:t>Anything Else you want to learn</a:t>
            </a:r>
          </a:p>
          <a:p>
            <a:pPr marL="285750" indent="-285750">
              <a:buFont typeface="Arial" panose="020B0604020202020204" pitchFamily="34" charset="0"/>
              <a:buChar char="•"/>
            </a:pPr>
            <a:endParaRPr lang="en-US" sz="1600" b="1" dirty="0" smtClean="0"/>
          </a:p>
          <a:p>
            <a:pPr marL="285750" indent="-285750">
              <a:buFont typeface="Arial" panose="020B0604020202020204" pitchFamily="34" charset="0"/>
              <a:buChar char="•"/>
            </a:pPr>
            <a:r>
              <a:rPr lang="en-US" sz="1600" b="1" dirty="0" smtClean="0"/>
              <a:t>Delivery:</a:t>
            </a:r>
          </a:p>
          <a:p>
            <a:pPr marL="742950" lvl="1" indent="-285750">
              <a:buFont typeface="Arial" panose="020B0604020202020204" pitchFamily="34" charset="0"/>
              <a:buChar char="•"/>
            </a:pPr>
            <a:r>
              <a:rPr lang="en-US" sz="1600" dirty="0" smtClean="0"/>
              <a:t>What did you like, I’ll do more!</a:t>
            </a:r>
          </a:p>
          <a:p>
            <a:pPr marL="742950" lvl="1" indent="-285750">
              <a:buFont typeface="Arial" panose="020B0604020202020204" pitchFamily="34" charset="0"/>
              <a:buChar char="•"/>
            </a:pPr>
            <a:r>
              <a:rPr lang="en-US" sz="1600" dirty="0" smtClean="0"/>
              <a:t>What can be improved?</a:t>
            </a:r>
            <a:endParaRPr lang="en-US" sz="1600" dirty="0"/>
          </a:p>
        </p:txBody>
      </p:sp>
    </p:spTree>
    <p:extLst>
      <p:ext uri="{BB962C8B-B14F-4D97-AF65-F5344CB8AC3E}">
        <p14:creationId xmlns:p14="http://schemas.microsoft.com/office/powerpoint/2010/main" val="3990611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Day 3</a:t>
            </a:r>
            <a:endParaRPr lang="en-US" dirty="0"/>
          </a:p>
        </p:txBody>
      </p:sp>
      <p:sp>
        <p:nvSpPr>
          <p:cNvPr id="5" name="Content Placeholder 4"/>
          <p:cNvSpPr>
            <a:spLocks noGrp="1"/>
          </p:cNvSpPr>
          <p:nvPr>
            <p:ph sz="half" idx="1"/>
          </p:nvPr>
        </p:nvSpPr>
        <p:spPr>
          <a:xfrm>
            <a:off x="1097278" y="1845734"/>
            <a:ext cx="3165911" cy="4023360"/>
          </a:xfrm>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p>
          <a:p>
            <a:pPr lvl="1"/>
            <a:r>
              <a:rPr lang="en-US" dirty="0"/>
              <a:t>What is the Spring Framework?</a:t>
            </a:r>
          </a:p>
          <a:p>
            <a:pPr lvl="1"/>
            <a:r>
              <a:rPr lang="en-US" dirty="0"/>
              <a:t>Spring Architecture</a:t>
            </a:r>
          </a:p>
          <a:p>
            <a:r>
              <a:rPr lang="en-US" b="1" dirty="0">
                <a:solidFill>
                  <a:schemeClr val="accent4">
                    <a:lumMod val="50000"/>
                  </a:schemeClr>
                </a:solidFill>
              </a:rPr>
              <a:t>Introduction to </a:t>
            </a:r>
            <a:r>
              <a:rPr lang="en-US" b="1" dirty="0" err="1">
                <a:solidFill>
                  <a:schemeClr val="accent4">
                    <a:lumMod val="50000"/>
                  </a:schemeClr>
                </a:solidFill>
              </a:rPr>
              <a:t>Gradle</a:t>
            </a:r>
            <a:endParaRPr lang="en-US" b="1" dirty="0">
              <a:solidFill>
                <a:schemeClr val="accent4">
                  <a:lumMod val="50000"/>
                </a:schemeClr>
              </a:solidFill>
            </a:endParaRPr>
          </a:p>
          <a:p>
            <a:pPr lvl="1"/>
            <a:r>
              <a:rPr lang="en-US" dirty="0"/>
              <a:t>Advantages</a:t>
            </a:r>
          </a:p>
          <a:p>
            <a:pPr lvl="1"/>
            <a:r>
              <a:rPr lang="en-US" dirty="0"/>
              <a:t>Groovy and Build Files</a:t>
            </a:r>
          </a:p>
          <a:p>
            <a:pPr lvl="1"/>
            <a:r>
              <a:rPr lang="en-US" dirty="0"/>
              <a:t>Tasks, Plugins, and Dependency Management</a:t>
            </a:r>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6" name="Content Placeholder 5"/>
          <p:cNvSpPr>
            <a:spLocks noGrp="1"/>
          </p:cNvSpPr>
          <p:nvPr>
            <p:ph sz="half" idx="2"/>
          </p:nvPr>
        </p:nvSpPr>
        <p:spPr>
          <a:xfrm>
            <a:off x="4263189" y="1814542"/>
            <a:ext cx="3212431" cy="4023360"/>
          </a:xfrm>
        </p:spPr>
        <p:txBody>
          <a:bodyPr>
            <a:normAutofit fontScale="70000" lnSpcReduction="20000"/>
          </a:bodyPr>
          <a:lstStyle/>
          <a:p>
            <a:pPr marL="0" indent="0">
              <a:buNone/>
            </a:pPr>
            <a:r>
              <a:rPr lang="en-US" b="1" dirty="0">
                <a:solidFill>
                  <a:schemeClr val="accent4">
                    <a:lumMod val="50000"/>
                  </a:schemeClr>
                </a:solidFill>
              </a:rPr>
              <a:t>Spring Remoting and JMS </a:t>
            </a:r>
            <a:r>
              <a:rPr lang="en-US" dirty="0">
                <a:solidFill>
                  <a:schemeClr val="accent4">
                    <a:lumMod val="50000"/>
                  </a:schemeClr>
                </a:solidFill>
              </a:rPr>
              <a:t> </a:t>
            </a:r>
          </a:p>
          <a:p>
            <a:pPr lvl="1"/>
            <a:r>
              <a:rPr lang="en-US" dirty="0" err="1">
                <a:solidFill>
                  <a:schemeClr val="tx1"/>
                </a:solidFill>
              </a:rPr>
              <a:t>JmsTemplate</a:t>
            </a:r>
            <a:endParaRPr lang="en-US" dirty="0">
              <a:solidFill>
                <a:schemeClr val="tx1"/>
              </a:solidFill>
            </a:endParaRPr>
          </a:p>
          <a:p>
            <a:pPr lvl="1"/>
            <a:r>
              <a:rPr lang="en-US" dirty="0">
                <a:solidFill>
                  <a:schemeClr val="tx1"/>
                </a:solidFill>
              </a:rPr>
              <a:t>Sending and Receiving Messages</a:t>
            </a:r>
          </a:p>
          <a:p>
            <a:pPr marL="0" indent="0">
              <a:buNone/>
            </a:pPr>
            <a:r>
              <a:rPr lang="en-US" b="1" dirty="0">
                <a:solidFill>
                  <a:schemeClr val="accent4">
                    <a:lumMod val="50000"/>
                  </a:schemeClr>
                </a:solidFill>
              </a:rPr>
              <a:t>Introduction to Spring Batch</a:t>
            </a:r>
            <a:r>
              <a:rPr lang="en-US" dirty="0">
                <a:solidFill>
                  <a:schemeClr val="accent4">
                    <a:lumMod val="50000"/>
                  </a:schemeClr>
                </a:solidFill>
              </a:rPr>
              <a:t> </a:t>
            </a:r>
          </a:p>
          <a:p>
            <a:pPr lvl="1"/>
            <a:r>
              <a:rPr lang="en-US" dirty="0">
                <a:solidFill>
                  <a:schemeClr val="tx1"/>
                </a:solidFill>
              </a:rPr>
              <a:t>Spring Batch Application Concepts</a:t>
            </a:r>
          </a:p>
          <a:p>
            <a:pPr lvl="1"/>
            <a:r>
              <a:rPr lang="en-US" dirty="0">
                <a:solidFill>
                  <a:schemeClr val="tx1"/>
                </a:solidFill>
              </a:rPr>
              <a:t>Structure and Configuration</a:t>
            </a:r>
          </a:p>
          <a:p>
            <a:r>
              <a:rPr lang="en-US" b="1" dirty="0">
                <a:solidFill>
                  <a:srgbClr val="375623"/>
                </a:solidFill>
                <a:latin typeface="Calibri" panose="020F0502020204030204" pitchFamily="34" charset="0"/>
              </a:rPr>
              <a:t>Enterprise Integration Patterns</a:t>
            </a:r>
            <a:endParaRPr lang="en-US" dirty="0"/>
          </a:p>
          <a:p>
            <a:pPr lvl="1"/>
            <a:r>
              <a:rPr lang="en-US" dirty="0">
                <a:solidFill>
                  <a:srgbClr val="000000"/>
                </a:solidFill>
                <a:latin typeface="Calibri" panose="020F0502020204030204" pitchFamily="34" charset="0"/>
              </a:rPr>
              <a:t>Overview</a:t>
            </a:r>
          </a:p>
          <a:p>
            <a:pPr lvl="1"/>
            <a:r>
              <a:rPr lang="en-US" dirty="0">
                <a:solidFill>
                  <a:srgbClr val="000000"/>
                </a:solidFill>
                <a:latin typeface="Calibri" panose="020F0502020204030204" pitchFamily="34" charset="0"/>
              </a:rPr>
              <a:t>EIP Categories</a:t>
            </a:r>
          </a:p>
          <a:p>
            <a:r>
              <a:rPr lang="en-US" b="1" dirty="0">
                <a:solidFill>
                  <a:schemeClr val="accent4">
                    <a:lumMod val="50000"/>
                  </a:schemeClr>
                </a:solidFill>
              </a:rPr>
              <a:t>Spring Integration</a:t>
            </a:r>
            <a:endParaRPr lang="en-US" dirty="0"/>
          </a:p>
          <a:p>
            <a:pPr lvl="1"/>
            <a:r>
              <a:rPr lang="en-US" dirty="0">
                <a:solidFill>
                  <a:srgbClr val="000000"/>
                </a:solidFill>
                <a:latin typeface="Calibri" panose="020F0502020204030204" pitchFamily="34" charset="0"/>
              </a:rPr>
              <a:t>Components, Channel, and Service Activation</a:t>
            </a:r>
          </a:p>
          <a:p>
            <a:pPr lvl="1"/>
            <a:r>
              <a:rPr lang="en-US" dirty="0">
                <a:solidFill>
                  <a:srgbClr val="000000"/>
                </a:solidFill>
                <a:latin typeface="Calibri" panose="020F0502020204030204" pitchFamily="34" charset="0"/>
              </a:rPr>
              <a:t>Messaging Gateway</a:t>
            </a:r>
          </a:p>
          <a:p>
            <a:pPr marL="0" indent="0">
              <a:buNone/>
            </a:pPr>
            <a:r>
              <a:rPr lang="en-US" b="1" dirty="0">
                <a:solidFill>
                  <a:schemeClr val="accent4">
                    <a:lumMod val="50000"/>
                  </a:schemeClr>
                </a:solidFill>
              </a:rPr>
              <a:t>Spring Integration Messages and Channels</a:t>
            </a:r>
          </a:p>
          <a:p>
            <a:pPr marL="201168" lvl="1" indent="0">
              <a:buNone/>
            </a:pPr>
            <a:r>
              <a:rPr lang="en-US" dirty="0">
                <a:solidFill>
                  <a:schemeClr val="tx1"/>
                </a:solidFill>
              </a:rPr>
              <a:t>Direct, Publish Subscribe, and Queue Channels</a:t>
            </a:r>
          </a:p>
          <a:p>
            <a:endParaRPr lang="en-US" dirty="0"/>
          </a:p>
        </p:txBody>
      </p:sp>
      <p:sp>
        <p:nvSpPr>
          <p:cNvPr id="7" name="Content Placeholder 5"/>
          <p:cNvSpPr txBox="1">
            <a:spLocks/>
          </p:cNvSpPr>
          <p:nvPr/>
        </p:nvSpPr>
        <p:spPr>
          <a:xfrm>
            <a:off x="7475620" y="1783350"/>
            <a:ext cx="4153301" cy="402336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dirty="0" smtClean="0">
                <a:solidFill>
                  <a:schemeClr val="accent4">
                    <a:lumMod val="50000"/>
                  </a:schemeClr>
                </a:solidFill>
                <a:latin typeface="Calibri" panose="020F0502020204030204" pitchFamily="34" charset="0"/>
              </a:rPr>
              <a:t>Integration Endpoints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Messaging, Inbound, and Outbound Endpoints</a:t>
            </a:r>
          </a:p>
          <a:p>
            <a:pPr lvl="1"/>
            <a:r>
              <a:rPr lang="en-US" sz="1200" dirty="0" smtClean="0">
                <a:solidFill>
                  <a:srgbClr val="000000"/>
                </a:solidFill>
                <a:latin typeface="Calibri" panose="020F0502020204030204" pitchFamily="34" charset="0"/>
              </a:rPr>
              <a:t>Gateways and Routers</a:t>
            </a:r>
          </a:p>
          <a:p>
            <a:pPr lvl="1"/>
            <a:r>
              <a:rPr lang="en-US" sz="1200" dirty="0" smtClean="0">
                <a:solidFill>
                  <a:srgbClr val="000000"/>
                </a:solidFill>
                <a:latin typeface="Calibri" panose="020F0502020204030204" pitchFamily="34" charset="0"/>
              </a:rPr>
              <a:t>Splitters, Aggregators, Filters, and Transformers</a:t>
            </a:r>
            <a:endParaRPr lang="en-US" sz="1200" dirty="0">
              <a:solidFill>
                <a:srgbClr val="000000"/>
              </a:solidFill>
              <a:latin typeface="Calibri" panose="020F0502020204030204" pitchFamily="34" charset="0"/>
            </a:endParaRPr>
          </a:p>
          <a:p>
            <a:r>
              <a:rPr lang="en-US" sz="1400" b="1" dirty="0" smtClean="0">
                <a:solidFill>
                  <a:schemeClr val="accent4">
                    <a:lumMod val="50000"/>
                  </a:schemeClr>
                </a:solidFill>
                <a:latin typeface="Calibri" panose="020F0502020204030204" pitchFamily="34" charset="0"/>
              </a:rPr>
              <a:t>Introduction to Hadoop</a:t>
            </a:r>
            <a:endParaRPr lang="en-US" sz="1400" dirty="0" smtClean="0">
              <a:solidFill>
                <a:schemeClr val="accent4">
                  <a:lumMod val="50000"/>
                </a:schemeClr>
              </a:solidFill>
            </a:endParaRPr>
          </a:p>
          <a:p>
            <a:pPr lvl="1"/>
            <a:r>
              <a:rPr lang="en-US" sz="1200" dirty="0" smtClean="0">
                <a:solidFill>
                  <a:srgbClr val="000000"/>
                </a:solidFill>
                <a:latin typeface="Calibri" panose="020F0502020204030204" pitchFamily="34" charset="0"/>
              </a:rPr>
              <a:t>HDFS</a:t>
            </a:r>
          </a:p>
          <a:p>
            <a:pPr lvl="1"/>
            <a:r>
              <a:rPr lang="en-US" sz="1200" dirty="0" smtClean="0">
                <a:solidFill>
                  <a:srgbClr val="000000"/>
                </a:solidFill>
                <a:latin typeface="Calibri" panose="020F0502020204030204" pitchFamily="34" charset="0"/>
              </a:rPr>
              <a:t>MapReduce</a:t>
            </a:r>
          </a:p>
          <a:p>
            <a:pPr lvl="1"/>
            <a:r>
              <a:rPr lang="en-US" sz="1200" dirty="0" smtClean="0">
                <a:solidFill>
                  <a:srgbClr val="000000"/>
                </a:solidFill>
                <a:latin typeface="Calibri" panose="020F0502020204030204" pitchFamily="34" charset="0"/>
              </a:rPr>
              <a:t>YARN</a:t>
            </a:r>
          </a:p>
          <a:p>
            <a:pPr marL="0" indent="0">
              <a:buFont typeface="Calibri" panose="020F0502020204030204" pitchFamily="34" charset="0"/>
              <a:buNone/>
            </a:pPr>
            <a:r>
              <a:rPr lang="en-US" sz="1400" b="1" dirty="0" smtClean="0">
                <a:solidFill>
                  <a:schemeClr val="accent4">
                    <a:lumMod val="50000"/>
                  </a:schemeClr>
                </a:solidFill>
              </a:rPr>
              <a:t>Introduction to Spring XD</a:t>
            </a:r>
          </a:p>
          <a:p>
            <a:pPr lvl="1"/>
            <a:r>
              <a:rPr lang="en-US" sz="1200" dirty="0" smtClean="0">
                <a:solidFill>
                  <a:schemeClr val="tx1"/>
                </a:solidFill>
              </a:rPr>
              <a:t>Streams, Sources, and Sinks</a:t>
            </a:r>
          </a:p>
          <a:p>
            <a:pPr lvl="1"/>
            <a:r>
              <a:rPr lang="en-US" sz="1200" dirty="0" smtClean="0">
                <a:solidFill>
                  <a:schemeClr val="tx1"/>
                </a:solidFill>
              </a:rPr>
              <a:t>Processors and Tags</a:t>
            </a:r>
          </a:p>
          <a:p>
            <a:pPr lvl="1"/>
            <a:r>
              <a:rPr lang="en-US" sz="1200" dirty="0" smtClean="0">
                <a:solidFill>
                  <a:schemeClr val="tx1"/>
                </a:solidFill>
              </a:rPr>
              <a:t>Tools</a:t>
            </a:r>
            <a:endParaRPr lang="en-US" sz="1200" dirty="0" smtClean="0"/>
          </a:p>
          <a:p>
            <a:r>
              <a:rPr lang="en-US" sz="1400" b="1" dirty="0" smtClean="0">
                <a:solidFill>
                  <a:schemeClr val="accent4">
                    <a:lumMod val="50000"/>
                  </a:schemeClr>
                </a:solidFill>
                <a:latin typeface="Calibri" panose="020F0502020204030204" pitchFamily="34" charset="0"/>
              </a:rPr>
              <a:t>Spring XD Modules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Sources, Sinks, and Processors</a:t>
            </a:r>
          </a:p>
          <a:p>
            <a:pPr lvl="1"/>
            <a:r>
              <a:rPr lang="en-US" sz="1200" dirty="0" smtClean="0">
                <a:solidFill>
                  <a:srgbClr val="000000"/>
                </a:solidFill>
                <a:latin typeface="Calibri" panose="020F0502020204030204" pitchFamily="34" charset="0"/>
              </a:rPr>
              <a:t>Taps, Counters, and </a:t>
            </a:r>
            <a:r>
              <a:rPr lang="en-US" sz="1200" dirty="0" err="1" smtClean="0">
                <a:solidFill>
                  <a:srgbClr val="000000"/>
                </a:solidFill>
                <a:latin typeface="Calibri" panose="020F0502020204030204" pitchFamily="34" charset="0"/>
              </a:rPr>
              <a:t>Guages</a:t>
            </a:r>
            <a:endParaRPr lang="en-US" sz="1200" dirty="0" smtClean="0">
              <a:solidFill>
                <a:srgbClr val="000000"/>
              </a:solidFill>
              <a:latin typeface="Calibri" panose="020F0502020204030204" pitchFamily="34" charset="0"/>
            </a:endParaRPr>
          </a:p>
          <a:p>
            <a:pPr lvl="1"/>
            <a:r>
              <a:rPr lang="en-US" sz="1200" dirty="0" smtClean="0">
                <a:solidFill>
                  <a:srgbClr val="000000"/>
                </a:solidFill>
                <a:latin typeface="Calibri" panose="020F0502020204030204" pitchFamily="34" charset="0"/>
              </a:rPr>
              <a:t>XD Jobs</a:t>
            </a:r>
            <a:endParaRPr lang="en-US" sz="1200" dirty="0">
              <a:solidFill>
                <a:srgbClr val="000000"/>
              </a:solidFill>
              <a:latin typeface="Calibri" panose="020F0502020204030204" pitchFamily="34" charset="0"/>
            </a:endParaRPr>
          </a:p>
          <a:p>
            <a:endParaRPr lang="en-US" dirty="0"/>
          </a:p>
        </p:txBody>
      </p:sp>
    </p:spTree>
    <p:extLst>
      <p:ext uri="{BB962C8B-B14F-4D97-AF65-F5344CB8AC3E}">
        <p14:creationId xmlns:p14="http://schemas.microsoft.com/office/powerpoint/2010/main" val="148621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
                                            <p:txEl>
                                              <p:pRg st="4" end="4"/>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
                                            <p:txEl>
                                              <p:pRg st="5" end="5"/>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
                                            <p:txEl>
                                              <p:pRg st="6" end="6"/>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
                                            <p:txEl>
                                              <p:pRg st="7" end="7"/>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
                                            <p:txEl>
                                              <p:pRg st="8" end="8"/>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
                                            <p:txEl>
                                              <p:pRg st="9" end="9"/>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
                                            <p:txEl>
                                              <p:pRg st="10" end="10"/>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
                                            <p:txEl>
                                              <p:pRg st="11" end="11"/>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
                                            <p:txEl>
                                              <p:pRg st="12" end="12"/>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
                                            <p:txEl>
                                              <p:pRg st="13" end="13"/>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
                                            <p:txEl>
                                              <p:pRg st="14" end="14"/>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55672" y="-147676"/>
            <a:ext cx="6922226" cy="6623229"/>
          </a:xfrm>
          <a:prstGeom prst="rect">
            <a:avLst/>
          </a:prstGeom>
        </p:spPr>
      </p:pic>
      <p:sp>
        <p:nvSpPr>
          <p:cNvPr id="6" name="TextBox 5"/>
          <p:cNvSpPr txBox="1"/>
          <p:nvPr/>
        </p:nvSpPr>
        <p:spPr>
          <a:xfrm>
            <a:off x="518160" y="792480"/>
            <a:ext cx="3291840" cy="461665"/>
          </a:xfrm>
          <a:prstGeom prst="rect">
            <a:avLst/>
          </a:prstGeom>
          <a:noFill/>
        </p:spPr>
        <p:txBody>
          <a:bodyPr wrap="square" rtlCol="0">
            <a:spAutoFit/>
          </a:bodyPr>
          <a:lstStyle/>
          <a:p>
            <a:r>
              <a:rPr lang="en-US" sz="2400" dirty="0" smtClean="0"/>
              <a:t>Lab07 Message Flow</a:t>
            </a:r>
            <a:endParaRPr lang="en-US" sz="2400" dirty="0"/>
          </a:p>
        </p:txBody>
      </p:sp>
    </p:spTree>
    <p:extLst>
      <p:ext uri="{BB962C8B-B14F-4D97-AF65-F5344CB8AC3E}">
        <p14:creationId xmlns:p14="http://schemas.microsoft.com/office/powerpoint/2010/main" val="2482956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7: Endpoints</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Part 1, </a:t>
            </a:r>
          </a:p>
          <a:p>
            <a:pPr marL="464058" lvl="1" indent="-171450">
              <a:buFont typeface="Arial" panose="020B0604020202020204" pitchFamily="34" charset="0"/>
              <a:buChar char="•"/>
            </a:pPr>
            <a:r>
              <a:rPr lang="en-US" sz="2600" dirty="0" smtClean="0"/>
              <a:t>-1. b. command to start DB is slightly different than last time</a:t>
            </a:r>
            <a:endParaRPr lang="en-US" sz="2200" dirty="0" smtClean="0"/>
          </a:p>
          <a:p>
            <a:pPr marL="464058" lvl="1" indent="-171450">
              <a:buFont typeface="Arial" panose="020B0604020202020204" pitchFamily="34" charset="0"/>
              <a:buChar char="•"/>
            </a:pPr>
            <a:r>
              <a:rPr lang="en-US" sz="2600" dirty="0" smtClean="0"/>
              <a:t>_1. f. Lab07 starters does not contain the SQL, just type it in</a:t>
            </a:r>
          </a:p>
          <a:p>
            <a:pPr marL="171450" indent="-171450">
              <a:buFont typeface="Arial" panose="020B0604020202020204" pitchFamily="34" charset="0"/>
              <a:buChar char="•"/>
            </a:pPr>
            <a:r>
              <a:rPr lang="en-US" sz="2800" dirty="0" smtClean="0">
                <a:solidFill>
                  <a:schemeClr val="tx1"/>
                </a:solidFill>
              </a:rPr>
              <a:t>Part2, </a:t>
            </a:r>
          </a:p>
          <a:p>
            <a:pPr marL="464058" lvl="1" indent="-171450">
              <a:buFont typeface="Arial" panose="020B0604020202020204" pitchFamily="34" charset="0"/>
              <a:buChar char="•"/>
            </a:pPr>
            <a:r>
              <a:rPr lang="en-US" sz="2600" dirty="0" smtClean="0">
                <a:solidFill>
                  <a:schemeClr val="tx1"/>
                </a:solidFill>
              </a:rPr>
              <a:t>_1. c. Be sure to create a “file”, not a “class”.</a:t>
            </a:r>
          </a:p>
          <a:p>
            <a:pPr marL="646938" lvl="2" indent="-171450">
              <a:buFont typeface="Arial" panose="020B0604020202020204" pitchFamily="34" charset="0"/>
              <a:buChar char="•"/>
            </a:pPr>
            <a:r>
              <a:rPr lang="en-US" sz="2400" dirty="0" smtClean="0">
                <a:solidFill>
                  <a:schemeClr val="tx1"/>
                </a:solidFill>
              </a:rPr>
              <a:t>Filename package.info is not a valid class name.</a:t>
            </a:r>
          </a:p>
          <a:p>
            <a:pPr marL="646938" lvl="2" indent="-171450">
              <a:buFont typeface="Arial" panose="020B0604020202020204" pitchFamily="34" charset="0"/>
              <a:buChar char="•"/>
            </a:pPr>
            <a:endParaRPr lang="en-US" sz="2400" dirty="0">
              <a:solidFill>
                <a:schemeClr val="tx1"/>
              </a:solidFill>
            </a:endParaRPr>
          </a:p>
          <a:p>
            <a:pPr marL="292608" lvl="1" indent="0">
              <a:buNone/>
            </a:pPr>
            <a:r>
              <a:rPr lang="en-US" sz="2800" dirty="0" smtClean="0">
                <a:solidFill>
                  <a:schemeClr val="tx1"/>
                </a:solidFill>
              </a:rPr>
              <a:t>Don’t forget to stop the HSQLDB Database and GUI when you are done!</a:t>
            </a:r>
          </a:p>
        </p:txBody>
      </p:sp>
      <p:sp>
        <p:nvSpPr>
          <p:cNvPr id="3" name="TextBox 2"/>
          <p:cNvSpPr txBox="1"/>
          <p:nvPr/>
        </p:nvSpPr>
        <p:spPr>
          <a:xfrm>
            <a:off x="8654143" y="685800"/>
            <a:ext cx="2073728" cy="523220"/>
          </a:xfrm>
          <a:prstGeom prst="rect">
            <a:avLst/>
          </a:prstGeom>
          <a:noFill/>
        </p:spPr>
        <p:txBody>
          <a:bodyPr wrap="square" rtlCol="0">
            <a:spAutoFit/>
          </a:bodyPr>
          <a:lstStyle/>
          <a:p>
            <a:r>
              <a:rPr lang="en-US" sz="2800" dirty="0" smtClean="0">
                <a:solidFill>
                  <a:srgbClr val="C00000"/>
                </a:solidFill>
              </a:rPr>
              <a:t>90 minutes</a:t>
            </a:r>
            <a:endParaRPr lang="en-US" sz="2800" dirty="0">
              <a:solidFill>
                <a:srgbClr val="C00000"/>
              </a:solidFill>
            </a:endParaRPr>
          </a:p>
        </p:txBody>
      </p:sp>
    </p:spTree>
    <p:extLst>
      <p:ext uri="{BB962C8B-B14F-4D97-AF65-F5344CB8AC3E}">
        <p14:creationId xmlns:p14="http://schemas.microsoft.com/office/powerpoint/2010/main" val="1590934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Core Spring</a:t>
            </a:r>
            <a:br>
              <a:rPr lang="en-US" dirty="0" smtClean="0"/>
            </a:br>
            <a:r>
              <a:rPr lang="en-US" b="1" dirty="0" smtClean="0"/>
              <a:t>Lab </a:t>
            </a:r>
            <a:r>
              <a:rPr lang="en-US" b="1" dirty="0"/>
              <a:t>Manual and </a:t>
            </a:r>
            <a:r>
              <a:rPr lang="en-US" b="1" dirty="0" smtClean="0"/>
              <a:t>Presentation</a:t>
            </a:r>
            <a:endParaRPr lang="en-US" dirty="0"/>
          </a:p>
        </p:txBody>
      </p:sp>
      <p:sp>
        <p:nvSpPr>
          <p:cNvPr id="3" name="Content Placeholder 2"/>
          <p:cNvSpPr>
            <a:spLocks noGrp="1"/>
          </p:cNvSpPr>
          <p:nvPr>
            <p:ph idx="1"/>
          </p:nvPr>
        </p:nvSpPr>
        <p:spPr>
          <a:xfrm>
            <a:off x="2149336" y="1974795"/>
            <a:ext cx="7893328" cy="3826550"/>
          </a:xfrm>
        </p:spPr>
        <p:txBody>
          <a:bodyPr>
            <a:normAutofit fontScale="62500" lnSpcReduction="20000"/>
          </a:bodyPr>
          <a:lstStyle/>
          <a:p>
            <a:r>
              <a:rPr lang="en-US" sz="4400" dirty="0" smtClean="0"/>
              <a:t>You </a:t>
            </a:r>
            <a:r>
              <a:rPr lang="en-US" sz="4400" dirty="0"/>
              <a:t>should have an </a:t>
            </a:r>
            <a:r>
              <a:rPr lang="en-US" sz="4400" dirty="0" smtClean="0"/>
              <a:t>email</a:t>
            </a:r>
            <a:endParaRPr lang="en-US" sz="4400" dirty="0"/>
          </a:p>
          <a:p>
            <a:r>
              <a:rPr lang="en-US" sz="4000" dirty="0" smtClean="0"/>
              <a:t>From </a:t>
            </a:r>
            <a:r>
              <a:rPr lang="en-US" sz="4000" b="1" dirty="0" err="1"/>
              <a:t>Clif</a:t>
            </a:r>
            <a:r>
              <a:rPr lang="en-US" sz="4000" b="1" dirty="0"/>
              <a:t> J. Johnson</a:t>
            </a:r>
            <a:r>
              <a:rPr lang="en-US" sz="4000" dirty="0"/>
              <a:t> </a:t>
            </a:r>
            <a:r>
              <a:rPr lang="en-US" sz="3400" dirty="0"/>
              <a:t> </a:t>
            </a:r>
            <a:r>
              <a:rPr lang="en-US" sz="4000" dirty="0"/>
              <a:t>&lt;cjohnson@protechtraining.com&gt;</a:t>
            </a:r>
          </a:p>
          <a:p>
            <a:pPr lvl="1"/>
            <a:r>
              <a:rPr lang="en-US" dirty="0"/>
              <a:t> </a:t>
            </a:r>
            <a:r>
              <a:rPr lang="en-US" sz="3612" dirty="0" smtClean="0"/>
              <a:t>Thursday Feb 9 at 8:52 AM</a:t>
            </a:r>
            <a:endParaRPr lang="en-US" sz="3612" dirty="0"/>
          </a:p>
          <a:p>
            <a:r>
              <a:rPr lang="en-US" sz="4400" dirty="0" smtClean="0"/>
              <a:t>Includes </a:t>
            </a:r>
            <a:r>
              <a:rPr lang="en-US" sz="4400" dirty="0" smtClean="0"/>
              <a:t>a link </a:t>
            </a:r>
            <a:r>
              <a:rPr lang="en-US" sz="4400" dirty="0" smtClean="0"/>
              <a:t>to download a zip file containing</a:t>
            </a:r>
            <a:endParaRPr lang="en-US" sz="4400" dirty="0"/>
          </a:p>
          <a:p>
            <a:pPr lvl="1"/>
            <a:r>
              <a:rPr lang="en-US" sz="3812" dirty="0" smtClean="0"/>
              <a:t>Student </a:t>
            </a:r>
            <a:r>
              <a:rPr lang="en-US" sz="3812" dirty="0" smtClean="0"/>
              <a:t>Manual</a:t>
            </a:r>
            <a:endParaRPr lang="en-US" sz="3812" dirty="0"/>
          </a:p>
          <a:p>
            <a:pPr lvl="1"/>
            <a:r>
              <a:rPr lang="en-US" sz="3812" dirty="0"/>
              <a:t>Lab Manual</a:t>
            </a:r>
          </a:p>
          <a:p>
            <a:pPr marL="51869" indent="0">
              <a:buNone/>
            </a:pPr>
            <a:r>
              <a:rPr lang="en-US" sz="4400" dirty="0" smtClean="0"/>
              <a:t>Now </a:t>
            </a:r>
            <a:r>
              <a:rPr lang="en-US" sz="4400" dirty="0"/>
              <a:t>would be a good time to </a:t>
            </a:r>
          </a:p>
          <a:p>
            <a:pPr lvl="1"/>
            <a:r>
              <a:rPr lang="en-US" sz="3612" dirty="0"/>
              <a:t>Find the email</a:t>
            </a:r>
          </a:p>
          <a:p>
            <a:pPr lvl="1"/>
            <a:r>
              <a:rPr lang="en-US" sz="3612" dirty="0"/>
              <a:t>Download the </a:t>
            </a:r>
            <a:r>
              <a:rPr lang="en-US" sz="3612" dirty="0" smtClean="0"/>
              <a:t>documents</a:t>
            </a:r>
            <a:endParaRPr lang="en-US" sz="3612" dirty="0"/>
          </a:p>
          <a:p>
            <a:pPr lvl="1"/>
            <a:r>
              <a:rPr lang="en-US" sz="3612" dirty="0"/>
              <a:t>Open them </a:t>
            </a:r>
            <a:r>
              <a:rPr lang="en-US" sz="3612" dirty="0" smtClean="0"/>
              <a:t>up</a:t>
            </a:r>
            <a:endParaRPr lang="en-US" sz="3612"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54704">
            <a:off x="8530285" y="4036190"/>
            <a:ext cx="3284924" cy="2437760"/>
          </a:xfrm>
          <a:prstGeom prst="rect">
            <a:avLst/>
          </a:prstGeom>
        </p:spPr>
      </p:pic>
      <p:sp>
        <p:nvSpPr>
          <p:cNvPr id="4" name="Rectangle 3"/>
          <p:cNvSpPr/>
          <p:nvPr/>
        </p:nvSpPr>
        <p:spPr>
          <a:xfrm>
            <a:off x="5363278" y="5255070"/>
            <a:ext cx="3023348" cy="646331"/>
          </a:xfrm>
          <a:prstGeom prst="rect">
            <a:avLst/>
          </a:prstGeom>
        </p:spPr>
        <p:txBody>
          <a:bodyPr wrap="square">
            <a:spAutoFit/>
          </a:bodyPr>
          <a:lstStyle/>
          <a:p>
            <a:pPr lvl="2"/>
            <a:r>
              <a:rPr lang="en-US" dirty="0">
                <a:solidFill>
                  <a:srgbClr val="FF0000"/>
                </a:solidFill>
              </a:rPr>
              <a:t>You will need them </a:t>
            </a:r>
            <a:r>
              <a:rPr lang="en-US" b="1" dirty="0">
                <a:solidFill>
                  <a:srgbClr val="FF0000"/>
                </a:solidFill>
              </a:rPr>
              <a:t>Both </a:t>
            </a:r>
            <a:r>
              <a:rPr lang="en-US" dirty="0">
                <a:solidFill>
                  <a:srgbClr val="FF0000"/>
                </a:solidFill>
              </a:rPr>
              <a:t>for the Labs!</a:t>
            </a:r>
          </a:p>
        </p:txBody>
      </p:sp>
    </p:spTree>
    <p:extLst>
      <p:ext uri="{BB962C8B-B14F-4D97-AF65-F5344CB8AC3E}">
        <p14:creationId xmlns:p14="http://schemas.microsoft.com/office/powerpoint/2010/main" val="33786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8: Introduction to Spring XD</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Part1 _3. To avoid line wrap in the Spring XD </a:t>
            </a:r>
            <a:r>
              <a:rPr lang="en-US" sz="2800" dirty="0" err="1" smtClean="0"/>
              <a:t>cmd</a:t>
            </a:r>
            <a:r>
              <a:rPr lang="en-US" sz="2800" dirty="0" smtClean="0"/>
              <a:t> prompt </a:t>
            </a:r>
          </a:p>
          <a:p>
            <a:pPr marL="464058" lvl="1" indent="-171450">
              <a:buFont typeface="Arial" panose="020B0604020202020204" pitchFamily="34" charset="0"/>
              <a:buChar char="•"/>
            </a:pPr>
            <a:r>
              <a:rPr lang="en-US" sz="2600" dirty="0" smtClean="0"/>
              <a:t> Open the properties on the command windows</a:t>
            </a:r>
          </a:p>
          <a:p>
            <a:pPr marL="464058" lvl="1" indent="-171450">
              <a:buFont typeface="Arial" panose="020B0604020202020204" pitchFamily="34" charset="0"/>
              <a:buChar char="•"/>
            </a:pPr>
            <a:r>
              <a:rPr lang="en-US" sz="2600" dirty="0" smtClean="0"/>
              <a:t>Set Layout-&gt;Screen Buffer Size-&gt;Width to 190</a:t>
            </a:r>
          </a:p>
          <a:p>
            <a:pPr marL="464058" lvl="1" indent="-171450">
              <a:buFont typeface="Arial" panose="020B0604020202020204" pitchFamily="34" charset="0"/>
              <a:buChar char="•"/>
            </a:pPr>
            <a:endParaRPr lang="en-US" sz="2600" dirty="0"/>
          </a:p>
          <a:p>
            <a:pPr marL="464058" lvl="1" indent="-171450">
              <a:buFont typeface="Arial" panose="020B0604020202020204" pitchFamily="34" charset="0"/>
              <a:buChar char="•"/>
            </a:pPr>
            <a:r>
              <a:rPr lang="en-US" sz="2600" dirty="0" smtClean="0"/>
              <a:t>Otherwise: None!  Have Fun!  :~D</a:t>
            </a:r>
            <a:endParaRPr lang="en-US" sz="2200" dirty="0" smtClean="0">
              <a:solidFill>
                <a:schemeClr val="tx1"/>
              </a:solidFill>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25 minutes</a:t>
            </a:r>
            <a:endParaRPr lang="en-US" sz="2800" dirty="0">
              <a:solidFill>
                <a:srgbClr val="C00000"/>
              </a:solidFill>
            </a:endParaRPr>
          </a:p>
        </p:txBody>
      </p:sp>
    </p:spTree>
    <p:extLst>
      <p:ext uri="{BB962C8B-B14F-4D97-AF65-F5344CB8AC3E}">
        <p14:creationId xmlns:p14="http://schemas.microsoft.com/office/powerpoint/2010/main" val="33256612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9: XD Modules</a:t>
            </a:r>
            <a:endParaRPr lang="en-US" dirty="0"/>
          </a:p>
        </p:txBody>
      </p:sp>
      <p:sp>
        <p:nvSpPr>
          <p:cNvPr id="5" name="Content Placeholder 4"/>
          <p:cNvSpPr>
            <a:spLocks noGrp="1"/>
          </p:cNvSpPr>
          <p:nvPr>
            <p:ph idx="1"/>
          </p:nvPr>
        </p:nvSpPr>
        <p:spPr>
          <a:xfrm>
            <a:off x="1097279" y="1845733"/>
            <a:ext cx="10823787" cy="4825999"/>
          </a:xfrm>
        </p:spPr>
        <p:txBody>
          <a:bodyPr>
            <a:normAutofit fontScale="92500" lnSpcReduction="20000"/>
          </a:bodyPr>
          <a:lstStyle/>
          <a:p>
            <a:pPr marL="0" indent="0">
              <a:buNone/>
            </a:pPr>
            <a:r>
              <a:rPr lang="en-US" sz="2400" b="1" dirty="0" err="1" smtClean="0"/>
              <a:t>GotCha’s</a:t>
            </a:r>
            <a:endParaRPr lang="en-US" sz="2400" b="1" dirty="0" smtClean="0"/>
          </a:p>
          <a:p>
            <a:pPr marL="0" indent="0">
              <a:buNone/>
            </a:pPr>
            <a:r>
              <a:rPr lang="en-US" sz="2400" dirty="0" smtClean="0"/>
              <a:t>Writing the stream </a:t>
            </a:r>
            <a:r>
              <a:rPr lang="en-US" sz="2400" dirty="0" err="1" smtClean="0"/>
              <a:t>cmd</a:t>
            </a:r>
            <a:r>
              <a:rPr lang="en-US" sz="2400" dirty="0" smtClean="0"/>
              <a:t> in a text editor and copy it into the XD Shell window</a:t>
            </a:r>
          </a:p>
          <a:p>
            <a:pPr lvl="1"/>
            <a:r>
              <a:rPr lang="en-US" sz="2200" dirty="0" smtClean="0"/>
              <a:t>Makes it easier to correct typos, since </a:t>
            </a:r>
            <a:r>
              <a:rPr lang="en-US" sz="2200" dirty="0" err="1" smtClean="0"/>
              <a:t>cmd</a:t>
            </a:r>
            <a:r>
              <a:rPr lang="en-US" sz="2200" dirty="0" smtClean="0"/>
              <a:t> will be long enough to wrap!</a:t>
            </a:r>
            <a:endParaRPr lang="en-US" sz="2200" dirty="0" smtClean="0"/>
          </a:p>
          <a:p>
            <a:pPr marL="171450" indent="-171450">
              <a:buFont typeface="Arial" panose="020B0604020202020204" pitchFamily="34" charset="0"/>
              <a:buChar char="•"/>
            </a:pPr>
            <a:r>
              <a:rPr lang="en-US" sz="2400" dirty="0" smtClean="0"/>
              <a:t>Part 1: _1. b. Command to start database is slightly different than in lab07</a:t>
            </a:r>
          </a:p>
          <a:p>
            <a:pPr marL="171450" indent="-171450">
              <a:buFont typeface="Arial" panose="020B0604020202020204" pitchFamily="34" charset="0"/>
              <a:buChar char="•"/>
            </a:pPr>
            <a:r>
              <a:rPr lang="en-US" sz="2400" dirty="0"/>
              <a:t>Part1 </a:t>
            </a:r>
            <a:r>
              <a:rPr lang="en-US" sz="2400" dirty="0" smtClean="0"/>
              <a:t>_2. As in the lab08, to </a:t>
            </a:r>
            <a:r>
              <a:rPr lang="en-US" sz="2400" dirty="0"/>
              <a:t>avoid line wrap in the Spring XD </a:t>
            </a:r>
            <a:r>
              <a:rPr lang="en-US" sz="2400" dirty="0" err="1"/>
              <a:t>cmd</a:t>
            </a:r>
            <a:r>
              <a:rPr lang="en-US" sz="2400" dirty="0"/>
              <a:t> prompt </a:t>
            </a:r>
          </a:p>
          <a:p>
            <a:pPr marL="464058" lvl="1" indent="-171450">
              <a:buFont typeface="Arial" panose="020B0604020202020204" pitchFamily="34" charset="0"/>
              <a:buChar char="•"/>
            </a:pPr>
            <a:r>
              <a:rPr lang="en-US" sz="2000" dirty="0"/>
              <a:t> Open the properties on the command windows</a:t>
            </a:r>
          </a:p>
          <a:p>
            <a:pPr marL="464058" lvl="1" indent="-171450">
              <a:buFont typeface="Arial" panose="020B0604020202020204" pitchFamily="34" charset="0"/>
              <a:buChar char="•"/>
            </a:pPr>
            <a:r>
              <a:rPr lang="en-US" sz="2000" dirty="0"/>
              <a:t>Set Layout-&gt;Screen Buffer Size-&gt;Width to </a:t>
            </a:r>
            <a:r>
              <a:rPr lang="en-US" sz="2000" dirty="0" smtClean="0"/>
              <a:t>190</a:t>
            </a:r>
          </a:p>
          <a:p>
            <a:pPr marL="464058" lvl="1" indent="-171450">
              <a:buFont typeface="Arial" panose="020B0604020202020204" pitchFamily="34" charset="0"/>
              <a:buChar char="•"/>
            </a:pPr>
            <a:r>
              <a:rPr lang="en-US" sz="2000" dirty="0" smtClean="0"/>
              <a:t>_7. </a:t>
            </a:r>
            <a:r>
              <a:rPr lang="en-US" sz="2000" dirty="0"/>
              <a:t> </a:t>
            </a:r>
            <a:r>
              <a:rPr lang="en-US" sz="2000" dirty="0" smtClean="0"/>
              <a:t>File is in C:\tmp\xd\output</a:t>
            </a:r>
            <a:endParaRPr lang="en-US" sz="2000" dirty="0"/>
          </a:p>
          <a:p>
            <a:pPr marL="646938" lvl="2" indent="-171450">
              <a:buFont typeface="Arial" panose="020B0604020202020204" pitchFamily="34" charset="0"/>
              <a:buChar char="•"/>
            </a:pPr>
            <a:endParaRPr lang="en-US" sz="2400" dirty="0"/>
          </a:p>
          <a:p>
            <a:pPr marL="292608" lvl="1" indent="0">
              <a:buNone/>
            </a:pPr>
            <a:r>
              <a:rPr lang="en-US" sz="2000" dirty="0"/>
              <a:t>Sometimes the </a:t>
            </a:r>
            <a:r>
              <a:rPr lang="en-US" sz="2000" dirty="0" err="1"/>
              <a:t>cmd</a:t>
            </a:r>
            <a:r>
              <a:rPr lang="en-US" sz="2000" dirty="0"/>
              <a:t> window hangs when destroying the stream</a:t>
            </a:r>
          </a:p>
          <a:p>
            <a:pPr marL="749808" lvl="1" indent="-457200">
              <a:buFont typeface="Arial" panose="020B0604020202020204" pitchFamily="34" charset="0"/>
              <a:buChar char="•"/>
            </a:pPr>
            <a:r>
              <a:rPr lang="en-US" sz="2000" dirty="0" smtClean="0"/>
              <a:t>May </a:t>
            </a:r>
            <a:r>
              <a:rPr lang="en-US" sz="2000" dirty="0"/>
              <a:t>need to start a new Spring XD</a:t>
            </a:r>
          </a:p>
          <a:p>
            <a:pPr marL="749808" lvl="1" indent="-457200">
              <a:buFont typeface="Arial" panose="020B0604020202020204" pitchFamily="34" charset="0"/>
              <a:buChar char="•"/>
            </a:pPr>
            <a:r>
              <a:rPr lang="en-US" sz="2000" dirty="0"/>
              <a:t>Use the GUI to destroy the stream to avoid </a:t>
            </a:r>
            <a:r>
              <a:rPr lang="en-US" sz="2000" dirty="0" smtClean="0"/>
              <a:t>this</a:t>
            </a:r>
          </a:p>
          <a:p>
            <a:pPr marL="749808" lvl="1" indent="-457200">
              <a:buFont typeface="Arial" panose="020B0604020202020204" pitchFamily="34" charset="0"/>
              <a:buChar char="•"/>
            </a:pPr>
            <a:endParaRPr lang="en-US" sz="2400" dirty="0"/>
          </a:p>
          <a:p>
            <a:pPr marL="292608" lvl="1" indent="0">
              <a:buNone/>
            </a:pPr>
            <a:r>
              <a:rPr lang="en-US" sz="2400" dirty="0"/>
              <a:t>Don’t forget to stop the HSQLDB Database and GUI when you are done!</a:t>
            </a:r>
          </a:p>
          <a:p>
            <a:pPr marL="464058" lvl="1" indent="-171450">
              <a:buFont typeface="Arial" panose="020B0604020202020204" pitchFamily="34" charset="0"/>
              <a:buChar char="•"/>
            </a:pPr>
            <a:endParaRPr lang="en-US" sz="2600" dirty="0"/>
          </a:p>
          <a:p>
            <a:pPr marL="171450" indent="-171450">
              <a:buFont typeface="Arial" panose="020B0604020202020204" pitchFamily="34" charset="0"/>
              <a:buChar char="•"/>
            </a:pPr>
            <a:endParaRPr lang="en-US" sz="2400" dirty="0" smtClean="0">
              <a:solidFill>
                <a:schemeClr val="tx1"/>
              </a:solidFill>
            </a:endParaRPr>
          </a:p>
        </p:txBody>
      </p:sp>
      <p:sp>
        <p:nvSpPr>
          <p:cNvPr id="4" name="TextBox 3"/>
          <p:cNvSpPr txBox="1"/>
          <p:nvPr/>
        </p:nvSpPr>
        <p:spPr>
          <a:xfrm>
            <a:off x="7065818" y="488761"/>
            <a:ext cx="4285803" cy="954107"/>
          </a:xfrm>
          <a:prstGeom prst="rect">
            <a:avLst/>
          </a:prstGeom>
          <a:noFill/>
        </p:spPr>
        <p:txBody>
          <a:bodyPr wrap="square" rtlCol="0">
            <a:spAutoFit/>
          </a:bodyPr>
          <a:lstStyle/>
          <a:p>
            <a:r>
              <a:rPr lang="en-US" sz="2800" dirty="0" smtClean="0">
                <a:solidFill>
                  <a:srgbClr val="C00000"/>
                </a:solidFill>
              </a:rPr>
              <a:t>15 minutes</a:t>
            </a:r>
          </a:p>
          <a:p>
            <a:r>
              <a:rPr lang="en-US" sz="2800" dirty="0" smtClean="0">
                <a:solidFill>
                  <a:srgbClr val="C00000"/>
                </a:solidFill>
              </a:rPr>
              <a:t>40 minutes with Challenge!</a:t>
            </a:r>
            <a:endParaRPr lang="en-US" sz="2800" dirty="0">
              <a:solidFill>
                <a:srgbClr val="C00000"/>
              </a:solidFill>
            </a:endParaRPr>
          </a:p>
        </p:txBody>
      </p:sp>
    </p:spTree>
    <p:extLst>
      <p:ext uri="{BB962C8B-B14F-4D97-AF65-F5344CB8AC3E}">
        <p14:creationId xmlns:p14="http://schemas.microsoft.com/office/powerpoint/2010/main" val="40448240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9: XD </a:t>
            </a:r>
            <a:r>
              <a:rPr lang="en-US" dirty="0" smtClean="0"/>
              <a:t>Modules Filters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tx1"/>
                </a:solidFill>
              </a:rPr>
              <a:t>Use JDB, Filter out 0 balance accounts and closed accounts</a:t>
            </a:r>
          </a:p>
          <a:p>
            <a:r>
              <a:rPr lang="en-US" dirty="0" err="1" smtClean="0">
                <a:solidFill>
                  <a:schemeClr val="tx1"/>
                </a:solidFill>
              </a:rPr>
              <a:t>xd</a:t>
            </a:r>
            <a:r>
              <a:rPr lang="en-US" dirty="0">
                <a:solidFill>
                  <a:schemeClr val="tx1"/>
                </a:solidFill>
              </a:rPr>
              <a:t>:&gt;</a:t>
            </a:r>
            <a:r>
              <a:rPr lang="en-US" b="1" dirty="0">
                <a:solidFill>
                  <a:schemeClr val="tx1"/>
                </a:solidFill>
              </a:rPr>
              <a:t>stream</a:t>
            </a:r>
            <a:r>
              <a:rPr lang="en-US" dirty="0">
                <a:solidFill>
                  <a:schemeClr val="tx1"/>
                </a:solidFill>
              </a:rPr>
              <a:t> create --name </a:t>
            </a:r>
            <a:r>
              <a:rPr lang="en-US" dirty="0" err="1">
                <a:solidFill>
                  <a:schemeClr val="tx1"/>
                </a:solidFill>
              </a:rPr>
              <a:t>processAccount</a:t>
            </a:r>
            <a:r>
              <a:rPr lang="en-US" dirty="0">
                <a:solidFill>
                  <a:schemeClr val="tx1"/>
                </a:solidFill>
              </a:rPr>
              <a:t> </a:t>
            </a:r>
          </a:p>
          <a:p>
            <a:pPr marL="201168" lvl="1" indent="0">
              <a:buNone/>
            </a:pPr>
            <a:r>
              <a:rPr lang="en-US" sz="2000" dirty="0">
                <a:solidFill>
                  <a:schemeClr val="tx1"/>
                </a:solidFill>
              </a:rPr>
              <a:t>--</a:t>
            </a:r>
            <a:r>
              <a:rPr lang="en-US" sz="2000" b="1" dirty="0">
                <a:solidFill>
                  <a:schemeClr val="tx1"/>
                </a:solidFill>
              </a:rPr>
              <a:t>definition </a:t>
            </a:r>
          </a:p>
          <a:p>
            <a:pPr marL="201168" lvl="1" indent="0">
              <a:buNone/>
            </a:pPr>
            <a:r>
              <a:rPr lang="en-US" sz="2000" dirty="0">
                <a:solidFill>
                  <a:schemeClr val="tx1"/>
                </a:solidFill>
              </a:rPr>
              <a:t>    "</a:t>
            </a:r>
            <a:r>
              <a:rPr lang="en-US" sz="2000" dirty="0" err="1">
                <a:solidFill>
                  <a:schemeClr val="tx1"/>
                </a:solidFill>
              </a:rPr>
              <a:t>jdbc</a:t>
            </a:r>
            <a:r>
              <a:rPr lang="en-US" sz="2000" dirty="0">
                <a:solidFill>
                  <a:schemeClr val="tx1"/>
                </a:solidFill>
              </a:rPr>
              <a:t> --</a:t>
            </a:r>
            <a:r>
              <a:rPr lang="en-US" sz="2000" dirty="0" err="1">
                <a:solidFill>
                  <a:schemeClr val="tx1"/>
                </a:solidFill>
              </a:rPr>
              <a:t>url</a:t>
            </a:r>
            <a:r>
              <a:rPr lang="en-US" sz="2000" dirty="0">
                <a:solidFill>
                  <a:schemeClr val="tx1"/>
                </a:solidFill>
              </a:rPr>
              <a:t>=</a:t>
            </a:r>
            <a:r>
              <a:rPr lang="en-US" sz="2000" dirty="0" err="1">
                <a:solidFill>
                  <a:schemeClr val="tx1"/>
                </a:solidFill>
              </a:rPr>
              <a:t>jdbc:hsqldb:hsql</a:t>
            </a:r>
            <a:r>
              <a:rPr lang="en-US" sz="2000" dirty="0">
                <a:solidFill>
                  <a:schemeClr val="tx1"/>
                </a:solidFill>
              </a:rPr>
              <a:t>://localhost:9002/ --query='select * from account' </a:t>
            </a:r>
          </a:p>
          <a:p>
            <a:pPr marL="201168" lvl="1" indent="0">
              <a:buNone/>
            </a:pPr>
            <a:r>
              <a:rPr lang="en-US" sz="2000" dirty="0">
                <a:solidFill>
                  <a:schemeClr val="tx1"/>
                </a:solidFill>
              </a:rPr>
              <a:t>             --username=</a:t>
            </a:r>
            <a:r>
              <a:rPr lang="en-US" sz="2000" dirty="0" err="1">
                <a:solidFill>
                  <a:schemeClr val="tx1"/>
                </a:solidFill>
              </a:rPr>
              <a:t>sa</a:t>
            </a:r>
            <a:r>
              <a:rPr lang="en-US" sz="2000" dirty="0">
                <a:solidFill>
                  <a:schemeClr val="tx1"/>
                </a:solidFill>
              </a:rPr>
              <a:t> --</a:t>
            </a:r>
            <a:r>
              <a:rPr lang="en-US" sz="2000" dirty="0" err="1">
                <a:solidFill>
                  <a:schemeClr val="tx1"/>
                </a:solidFill>
              </a:rPr>
              <a:t>fixedDelay</a:t>
            </a:r>
            <a:r>
              <a:rPr lang="en-US" sz="2000" dirty="0">
                <a:solidFill>
                  <a:schemeClr val="tx1"/>
                </a:solidFill>
              </a:rPr>
              <a:t>=100 </a:t>
            </a:r>
            <a:endParaRPr lang="en-US" sz="2000" dirty="0" smtClean="0">
              <a:solidFill>
                <a:schemeClr val="tx1"/>
              </a:solidFill>
            </a:endParaRPr>
          </a:p>
          <a:p>
            <a:pPr marL="201168" lvl="1" indent="0">
              <a:buNone/>
            </a:pPr>
            <a:r>
              <a:rPr lang="en-US" sz="2000" dirty="0" smtClean="0">
                <a:solidFill>
                  <a:schemeClr val="tx1"/>
                </a:solidFill>
              </a:rPr>
              <a:t>| </a:t>
            </a:r>
            <a:r>
              <a:rPr lang="en-US" sz="2000" b="1" dirty="0">
                <a:solidFill>
                  <a:schemeClr val="tx1"/>
                </a:solidFill>
              </a:rPr>
              <a:t>filter</a:t>
            </a:r>
            <a:r>
              <a:rPr lang="en-US" sz="2000" dirty="0">
                <a:solidFill>
                  <a:schemeClr val="tx1"/>
                </a:solidFill>
              </a:rPr>
              <a:t> --expression='</a:t>
            </a:r>
            <a:r>
              <a:rPr lang="en-US" sz="2000" dirty="0" err="1">
                <a:solidFill>
                  <a:schemeClr val="tx1"/>
                </a:solidFill>
              </a:rPr>
              <a:t>payload.balance</a:t>
            </a:r>
            <a:r>
              <a:rPr lang="en-US" sz="2000" dirty="0">
                <a:solidFill>
                  <a:schemeClr val="tx1"/>
                </a:solidFill>
              </a:rPr>
              <a:t> &gt; 0.00 &amp;&amp; </a:t>
            </a:r>
            <a:r>
              <a:rPr lang="en-US" sz="2000" dirty="0" err="1">
                <a:solidFill>
                  <a:schemeClr val="tx1"/>
                </a:solidFill>
              </a:rPr>
              <a:t>payload.open</a:t>
            </a:r>
            <a:r>
              <a:rPr lang="en-US" sz="2000" dirty="0">
                <a:solidFill>
                  <a:schemeClr val="tx1"/>
                </a:solidFill>
              </a:rPr>
              <a:t> == TRUE‘</a:t>
            </a:r>
          </a:p>
          <a:p>
            <a:pPr marL="201168" lvl="1" indent="0">
              <a:buNone/>
            </a:pPr>
            <a:r>
              <a:rPr lang="en-US" sz="2000" b="1" dirty="0" smtClean="0">
                <a:solidFill>
                  <a:schemeClr val="tx1"/>
                </a:solidFill>
              </a:rPr>
              <a:t>| </a:t>
            </a:r>
            <a:r>
              <a:rPr lang="en-US" sz="2000" b="1" dirty="0">
                <a:solidFill>
                  <a:schemeClr val="tx1"/>
                </a:solidFill>
              </a:rPr>
              <a:t>file </a:t>
            </a:r>
            <a:r>
              <a:rPr lang="en-US" sz="2000" dirty="0">
                <a:solidFill>
                  <a:schemeClr val="tx1"/>
                </a:solidFill>
              </a:rPr>
              <a:t>--suffix=log" –deploy</a:t>
            </a:r>
          </a:p>
          <a:p>
            <a:endParaRPr lang="en-US" dirty="0">
              <a:solidFill>
                <a:schemeClr val="tx1"/>
              </a:solidFill>
            </a:endParaRPr>
          </a:p>
          <a:p>
            <a:endParaRPr lang="en-US" dirty="0">
              <a:solidFill>
                <a:schemeClr val="tx1"/>
              </a:solidFill>
            </a:endParaRPr>
          </a:p>
          <a:p>
            <a:r>
              <a:rPr lang="en-US" dirty="0" err="1">
                <a:solidFill>
                  <a:schemeClr val="tx1"/>
                </a:solidFill>
              </a:rPr>
              <a:t>xd</a:t>
            </a:r>
            <a:r>
              <a:rPr lang="en-US" dirty="0">
                <a:solidFill>
                  <a:schemeClr val="tx1"/>
                </a:solidFill>
              </a:rPr>
              <a:t>:&gt;stream create --name </a:t>
            </a:r>
            <a:r>
              <a:rPr lang="en-US" dirty="0" err="1">
                <a:solidFill>
                  <a:schemeClr val="tx1"/>
                </a:solidFill>
              </a:rPr>
              <a:t>processAccount</a:t>
            </a:r>
            <a:r>
              <a:rPr lang="en-US" dirty="0">
                <a:solidFill>
                  <a:schemeClr val="tx1"/>
                </a:solidFill>
              </a:rPr>
              <a:t> --definition "</a:t>
            </a:r>
            <a:r>
              <a:rPr lang="en-US" dirty="0" err="1">
                <a:solidFill>
                  <a:schemeClr val="tx1"/>
                </a:solidFill>
              </a:rPr>
              <a:t>jdbc</a:t>
            </a:r>
            <a:r>
              <a:rPr lang="en-US" dirty="0">
                <a:solidFill>
                  <a:schemeClr val="tx1"/>
                </a:solidFill>
              </a:rPr>
              <a:t> --</a:t>
            </a:r>
            <a:r>
              <a:rPr lang="en-US" dirty="0" err="1">
                <a:solidFill>
                  <a:schemeClr val="tx1"/>
                </a:solidFill>
              </a:rPr>
              <a:t>url</a:t>
            </a:r>
            <a:r>
              <a:rPr lang="en-US" dirty="0">
                <a:solidFill>
                  <a:schemeClr val="tx1"/>
                </a:solidFill>
              </a:rPr>
              <a:t>=</a:t>
            </a:r>
            <a:r>
              <a:rPr lang="en-US" dirty="0" err="1">
                <a:solidFill>
                  <a:schemeClr val="tx1"/>
                </a:solidFill>
              </a:rPr>
              <a:t>jdbc:hsqldb:hsql</a:t>
            </a:r>
            <a:r>
              <a:rPr lang="en-US" dirty="0">
                <a:solidFill>
                  <a:schemeClr val="tx1"/>
                </a:solidFill>
              </a:rPr>
              <a:t>://localhost:9002/ --query='select * from account' --update='update account set </a:t>
            </a:r>
            <a:r>
              <a:rPr lang="en-US" dirty="0" err="1">
                <a:solidFill>
                  <a:schemeClr val="tx1"/>
                </a:solidFill>
              </a:rPr>
              <a:t>newrow</a:t>
            </a:r>
            <a:r>
              <a:rPr lang="en-US" dirty="0">
                <a:solidFill>
                  <a:schemeClr val="tx1"/>
                </a:solidFill>
              </a:rPr>
              <a:t>=false' --username=s| </a:t>
            </a:r>
            <a:r>
              <a:rPr lang="en-US" dirty="0" smtClean="0">
                <a:solidFill>
                  <a:schemeClr val="tx1"/>
                </a:solidFill>
              </a:rPr>
              <a:t>filter </a:t>
            </a:r>
            <a:r>
              <a:rPr lang="en-US" dirty="0">
                <a:solidFill>
                  <a:schemeClr val="tx1"/>
                </a:solidFill>
              </a:rPr>
              <a:t>--expression='</a:t>
            </a:r>
            <a:r>
              <a:rPr lang="en-US" dirty="0" err="1">
                <a:solidFill>
                  <a:schemeClr val="tx1"/>
                </a:solidFill>
              </a:rPr>
              <a:t>payload.newrow</a:t>
            </a:r>
            <a:r>
              <a:rPr lang="en-US" dirty="0">
                <a:solidFill>
                  <a:schemeClr val="tx1"/>
                </a:solidFill>
              </a:rPr>
              <a:t> == TRUE' | file --suffix=log" --deploy</a:t>
            </a:r>
          </a:p>
          <a:p>
            <a:endParaRPr lang="en-US" dirty="0">
              <a:solidFill>
                <a:schemeClr val="tx1"/>
              </a:solidFill>
            </a:endParaRPr>
          </a:p>
          <a:p>
            <a:endParaRPr lang="en-US" dirty="0"/>
          </a:p>
        </p:txBody>
      </p:sp>
    </p:spTree>
    <p:extLst>
      <p:ext uri="{BB962C8B-B14F-4D97-AF65-F5344CB8AC3E}">
        <p14:creationId xmlns:p14="http://schemas.microsoft.com/office/powerpoint/2010/main" val="557732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9: XD </a:t>
            </a:r>
            <a:r>
              <a:rPr lang="en-US" dirty="0" smtClean="0"/>
              <a:t>Modules Challenge</a:t>
            </a:r>
            <a:endParaRPr lang="en-US" dirty="0"/>
          </a:p>
        </p:txBody>
      </p:sp>
      <p:sp>
        <p:nvSpPr>
          <p:cNvPr id="3" name="Content Placeholder 2"/>
          <p:cNvSpPr>
            <a:spLocks noGrp="1"/>
          </p:cNvSpPr>
          <p:nvPr>
            <p:ph idx="1"/>
          </p:nvPr>
        </p:nvSpPr>
        <p:spPr/>
        <p:txBody>
          <a:bodyPr>
            <a:normAutofit/>
          </a:bodyPr>
          <a:lstStyle/>
          <a:p>
            <a:r>
              <a:rPr lang="en-US" dirty="0" smtClean="0">
                <a:solidFill>
                  <a:schemeClr val="tx1"/>
                </a:solidFill>
              </a:rPr>
              <a:t>Use JDB, Filter on New Rows, Update New Row column to True, print output to log file</a:t>
            </a:r>
          </a:p>
          <a:p>
            <a:r>
              <a:rPr lang="en-US" dirty="0" err="1" smtClean="0">
                <a:solidFill>
                  <a:schemeClr val="tx1"/>
                </a:solidFill>
              </a:rPr>
              <a:t>xd</a:t>
            </a:r>
            <a:r>
              <a:rPr lang="en-US" dirty="0">
                <a:solidFill>
                  <a:schemeClr val="tx1"/>
                </a:solidFill>
              </a:rPr>
              <a:t>:&gt;</a:t>
            </a:r>
            <a:r>
              <a:rPr lang="en-US" b="1" dirty="0">
                <a:solidFill>
                  <a:schemeClr val="tx1"/>
                </a:solidFill>
              </a:rPr>
              <a:t>stream</a:t>
            </a:r>
            <a:r>
              <a:rPr lang="en-US" dirty="0">
                <a:solidFill>
                  <a:schemeClr val="tx1"/>
                </a:solidFill>
              </a:rPr>
              <a:t> create --name </a:t>
            </a:r>
            <a:r>
              <a:rPr lang="en-US" dirty="0" err="1">
                <a:solidFill>
                  <a:schemeClr val="tx1"/>
                </a:solidFill>
              </a:rPr>
              <a:t>processAccount</a:t>
            </a:r>
            <a:r>
              <a:rPr lang="en-US" dirty="0">
                <a:solidFill>
                  <a:schemeClr val="tx1"/>
                </a:solidFill>
              </a:rPr>
              <a:t> </a:t>
            </a:r>
            <a:endParaRPr lang="en-US" dirty="0" smtClean="0">
              <a:solidFill>
                <a:schemeClr val="tx1"/>
              </a:solidFill>
            </a:endParaRPr>
          </a:p>
          <a:p>
            <a:pPr marL="292608" lvl="1" indent="0">
              <a:buNone/>
            </a:pPr>
            <a:r>
              <a:rPr lang="en-US" sz="1900" dirty="0" smtClean="0">
                <a:solidFill>
                  <a:schemeClr val="tx1"/>
                </a:solidFill>
              </a:rPr>
              <a:t>--</a:t>
            </a:r>
            <a:r>
              <a:rPr lang="en-US" sz="1900" b="1" dirty="0" smtClean="0">
                <a:solidFill>
                  <a:schemeClr val="tx1"/>
                </a:solidFill>
              </a:rPr>
              <a:t>definition</a:t>
            </a:r>
            <a:r>
              <a:rPr lang="en-US" sz="1900" dirty="0" smtClean="0">
                <a:solidFill>
                  <a:schemeClr val="tx1"/>
                </a:solidFill>
              </a:rPr>
              <a:t> </a:t>
            </a:r>
          </a:p>
          <a:p>
            <a:pPr marL="292608" lvl="1" indent="0">
              <a:buNone/>
            </a:pPr>
            <a:r>
              <a:rPr lang="en-US" sz="1900" dirty="0" smtClean="0">
                <a:solidFill>
                  <a:schemeClr val="tx1"/>
                </a:solidFill>
              </a:rPr>
              <a:t>   “</a:t>
            </a:r>
            <a:r>
              <a:rPr lang="en-US" sz="1900" dirty="0" err="1" smtClean="0">
                <a:solidFill>
                  <a:schemeClr val="tx1"/>
                </a:solidFill>
              </a:rPr>
              <a:t>jdbc</a:t>
            </a:r>
            <a:r>
              <a:rPr lang="en-US" sz="1900" dirty="0" smtClean="0">
                <a:solidFill>
                  <a:schemeClr val="tx1"/>
                </a:solidFill>
              </a:rPr>
              <a:t> </a:t>
            </a:r>
            <a:r>
              <a:rPr lang="en-US" sz="1900" dirty="0">
                <a:solidFill>
                  <a:schemeClr val="tx1"/>
                </a:solidFill>
              </a:rPr>
              <a:t>--</a:t>
            </a:r>
            <a:r>
              <a:rPr lang="en-US" sz="1900" dirty="0" err="1">
                <a:solidFill>
                  <a:schemeClr val="tx1"/>
                </a:solidFill>
              </a:rPr>
              <a:t>url</a:t>
            </a:r>
            <a:r>
              <a:rPr lang="en-US" sz="1900" dirty="0">
                <a:solidFill>
                  <a:schemeClr val="tx1"/>
                </a:solidFill>
              </a:rPr>
              <a:t>=</a:t>
            </a:r>
            <a:r>
              <a:rPr lang="en-US" sz="1900" dirty="0" err="1">
                <a:solidFill>
                  <a:schemeClr val="tx1"/>
                </a:solidFill>
              </a:rPr>
              <a:t>jdbc:hsqldb:hsql</a:t>
            </a:r>
            <a:r>
              <a:rPr lang="en-US" sz="1900" dirty="0">
                <a:solidFill>
                  <a:schemeClr val="tx1"/>
                </a:solidFill>
              </a:rPr>
              <a:t>://localhost:9002/ --query='select * from </a:t>
            </a:r>
            <a:r>
              <a:rPr lang="en-US" sz="1900" dirty="0" smtClean="0">
                <a:solidFill>
                  <a:schemeClr val="tx1"/>
                </a:solidFill>
              </a:rPr>
              <a:t>account‘</a:t>
            </a:r>
          </a:p>
          <a:p>
            <a:pPr marL="292608" lvl="1" indent="0">
              <a:buNone/>
            </a:pPr>
            <a:r>
              <a:rPr lang="en-US" sz="1900" dirty="0" smtClean="0">
                <a:solidFill>
                  <a:schemeClr val="tx1"/>
                </a:solidFill>
              </a:rPr>
              <a:t>	 </a:t>
            </a:r>
            <a:r>
              <a:rPr lang="en-US" sz="1900" dirty="0">
                <a:solidFill>
                  <a:schemeClr val="tx1"/>
                </a:solidFill>
              </a:rPr>
              <a:t>--update='update account set </a:t>
            </a:r>
            <a:r>
              <a:rPr lang="en-US" sz="1900" dirty="0" err="1">
                <a:solidFill>
                  <a:schemeClr val="tx1"/>
                </a:solidFill>
              </a:rPr>
              <a:t>newrow</a:t>
            </a:r>
            <a:r>
              <a:rPr lang="en-US" sz="1900" dirty="0">
                <a:solidFill>
                  <a:schemeClr val="tx1"/>
                </a:solidFill>
              </a:rPr>
              <a:t>=false' --</a:t>
            </a:r>
            <a:r>
              <a:rPr lang="en-US" sz="1900" dirty="0" smtClean="0">
                <a:solidFill>
                  <a:schemeClr val="tx1"/>
                </a:solidFill>
              </a:rPr>
              <a:t>username=s</a:t>
            </a:r>
          </a:p>
          <a:p>
            <a:pPr marL="292608" lvl="1" indent="0">
              <a:buNone/>
            </a:pPr>
            <a:r>
              <a:rPr lang="en-US" sz="1900" dirty="0" smtClean="0">
                <a:solidFill>
                  <a:schemeClr val="tx1"/>
                </a:solidFill>
              </a:rPr>
              <a:t>| </a:t>
            </a:r>
            <a:r>
              <a:rPr lang="en-US" sz="1900" b="1" dirty="0" smtClean="0">
                <a:solidFill>
                  <a:schemeClr val="tx1"/>
                </a:solidFill>
              </a:rPr>
              <a:t>filter</a:t>
            </a:r>
            <a:r>
              <a:rPr lang="en-US" sz="1900" dirty="0" smtClean="0">
                <a:solidFill>
                  <a:schemeClr val="tx1"/>
                </a:solidFill>
              </a:rPr>
              <a:t> </a:t>
            </a:r>
            <a:r>
              <a:rPr lang="en-US" sz="1900" dirty="0">
                <a:solidFill>
                  <a:schemeClr val="tx1"/>
                </a:solidFill>
              </a:rPr>
              <a:t>--expression='</a:t>
            </a:r>
            <a:r>
              <a:rPr lang="en-US" sz="1900" dirty="0" err="1">
                <a:solidFill>
                  <a:schemeClr val="tx1"/>
                </a:solidFill>
              </a:rPr>
              <a:t>payload.newrow</a:t>
            </a:r>
            <a:r>
              <a:rPr lang="en-US" sz="1900" dirty="0">
                <a:solidFill>
                  <a:schemeClr val="tx1"/>
                </a:solidFill>
              </a:rPr>
              <a:t> == TRUE' </a:t>
            </a:r>
            <a:endParaRPr lang="en-US" sz="1900" dirty="0" smtClean="0">
              <a:solidFill>
                <a:schemeClr val="tx1"/>
              </a:solidFill>
            </a:endParaRPr>
          </a:p>
          <a:p>
            <a:pPr marL="292608" lvl="1" indent="0">
              <a:buNone/>
            </a:pPr>
            <a:r>
              <a:rPr lang="en-US" sz="1900" dirty="0" smtClean="0">
                <a:solidFill>
                  <a:schemeClr val="tx1"/>
                </a:solidFill>
              </a:rPr>
              <a:t>| </a:t>
            </a:r>
            <a:r>
              <a:rPr lang="en-US" sz="1900" b="1" dirty="0">
                <a:solidFill>
                  <a:schemeClr val="tx1"/>
                </a:solidFill>
              </a:rPr>
              <a:t>file</a:t>
            </a:r>
            <a:r>
              <a:rPr lang="en-US" sz="1900" dirty="0">
                <a:solidFill>
                  <a:schemeClr val="tx1"/>
                </a:solidFill>
              </a:rPr>
              <a:t> --suffix=log" --deploy</a:t>
            </a:r>
          </a:p>
          <a:p>
            <a:pPr marL="292608" lvl="1" indent="0">
              <a:buNone/>
            </a:pPr>
            <a:endParaRPr lang="en-US" dirty="0">
              <a:solidFill>
                <a:schemeClr val="tx1"/>
              </a:solidFill>
            </a:endParaRPr>
          </a:p>
          <a:p>
            <a:endParaRPr lang="en-US" dirty="0"/>
          </a:p>
        </p:txBody>
      </p:sp>
    </p:spTree>
    <p:extLst>
      <p:ext uri="{BB962C8B-B14F-4D97-AF65-F5344CB8AC3E}">
        <p14:creationId xmlns:p14="http://schemas.microsoft.com/office/powerpoint/2010/main" val="14135478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t>
            </a:r>
            <a:r>
              <a:rPr lang="en-US" dirty="0"/>
              <a:t>Have We Learned?</a:t>
            </a:r>
          </a:p>
        </p:txBody>
      </p:sp>
      <p:sp>
        <p:nvSpPr>
          <p:cNvPr id="5" name="Content Placeholder 4"/>
          <p:cNvSpPr>
            <a:spLocks noGrp="1"/>
          </p:cNvSpPr>
          <p:nvPr>
            <p:ph sz="half" idx="1"/>
          </p:nvPr>
        </p:nvSpPr>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p>
          <a:p>
            <a:pPr lvl="1"/>
            <a:r>
              <a:rPr lang="en-US" dirty="0"/>
              <a:t>What is the Spring Framework?</a:t>
            </a:r>
          </a:p>
          <a:p>
            <a:pPr lvl="1"/>
            <a:r>
              <a:rPr lang="en-US" dirty="0"/>
              <a:t>Spring Architecture</a:t>
            </a:r>
          </a:p>
          <a:p>
            <a:r>
              <a:rPr lang="en-US" b="1" dirty="0">
                <a:solidFill>
                  <a:schemeClr val="accent4">
                    <a:lumMod val="50000"/>
                  </a:schemeClr>
                </a:solidFill>
              </a:rPr>
              <a:t>Introduction to </a:t>
            </a:r>
            <a:r>
              <a:rPr lang="en-US" b="1" dirty="0" err="1">
                <a:solidFill>
                  <a:schemeClr val="accent4">
                    <a:lumMod val="50000"/>
                  </a:schemeClr>
                </a:solidFill>
              </a:rPr>
              <a:t>Gradle</a:t>
            </a:r>
            <a:endParaRPr lang="en-US" b="1" dirty="0">
              <a:solidFill>
                <a:schemeClr val="accent4">
                  <a:lumMod val="50000"/>
                </a:schemeClr>
              </a:solidFill>
            </a:endParaRPr>
          </a:p>
          <a:p>
            <a:pPr lvl="1"/>
            <a:r>
              <a:rPr lang="en-US" dirty="0"/>
              <a:t>Advantages</a:t>
            </a:r>
          </a:p>
          <a:p>
            <a:pPr lvl="1"/>
            <a:r>
              <a:rPr lang="en-US" dirty="0"/>
              <a:t>Groovy and Build Files</a:t>
            </a:r>
          </a:p>
          <a:p>
            <a:pPr lvl="1"/>
            <a:r>
              <a:rPr lang="en-US" dirty="0"/>
              <a:t>Tasks, Plugins, and Dependency Management</a:t>
            </a:r>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6" name="Content Placeholder 5"/>
          <p:cNvSpPr>
            <a:spLocks noGrp="1"/>
          </p:cNvSpPr>
          <p:nvPr>
            <p:ph sz="half" idx="2"/>
          </p:nvPr>
        </p:nvSpPr>
        <p:spPr>
          <a:xfrm>
            <a:off x="4263189" y="1814542"/>
            <a:ext cx="4937760" cy="4023360"/>
          </a:xfrm>
        </p:spPr>
        <p:txBody>
          <a:bodyPr>
            <a:normAutofit fontScale="70000" lnSpcReduction="20000"/>
          </a:bodyPr>
          <a:lstStyle/>
          <a:p>
            <a:pPr marL="0" indent="0">
              <a:buNone/>
            </a:pPr>
            <a:r>
              <a:rPr lang="en-US" b="1" dirty="0">
                <a:solidFill>
                  <a:schemeClr val="accent4">
                    <a:lumMod val="50000"/>
                  </a:schemeClr>
                </a:solidFill>
              </a:rPr>
              <a:t>Spring Remoting and JMS </a:t>
            </a:r>
            <a:r>
              <a:rPr lang="en-US" dirty="0">
                <a:solidFill>
                  <a:schemeClr val="accent4">
                    <a:lumMod val="50000"/>
                  </a:schemeClr>
                </a:solidFill>
              </a:rPr>
              <a:t> </a:t>
            </a:r>
          </a:p>
          <a:p>
            <a:pPr lvl="1"/>
            <a:r>
              <a:rPr lang="en-US" dirty="0" err="1">
                <a:solidFill>
                  <a:schemeClr val="tx1"/>
                </a:solidFill>
              </a:rPr>
              <a:t>JmsTemplate</a:t>
            </a:r>
            <a:endParaRPr lang="en-US" dirty="0">
              <a:solidFill>
                <a:schemeClr val="tx1"/>
              </a:solidFill>
            </a:endParaRPr>
          </a:p>
          <a:p>
            <a:pPr lvl="1"/>
            <a:r>
              <a:rPr lang="en-US" dirty="0">
                <a:solidFill>
                  <a:schemeClr val="tx1"/>
                </a:solidFill>
              </a:rPr>
              <a:t>Sending and Receiving Messages</a:t>
            </a:r>
          </a:p>
          <a:p>
            <a:pPr marL="0" indent="0">
              <a:buNone/>
            </a:pPr>
            <a:r>
              <a:rPr lang="en-US" b="1" dirty="0">
                <a:solidFill>
                  <a:schemeClr val="accent4">
                    <a:lumMod val="50000"/>
                  </a:schemeClr>
                </a:solidFill>
              </a:rPr>
              <a:t>Introduction to Spring Batch</a:t>
            </a:r>
            <a:r>
              <a:rPr lang="en-US" dirty="0">
                <a:solidFill>
                  <a:schemeClr val="accent4">
                    <a:lumMod val="50000"/>
                  </a:schemeClr>
                </a:solidFill>
              </a:rPr>
              <a:t> </a:t>
            </a:r>
          </a:p>
          <a:p>
            <a:pPr lvl="1"/>
            <a:r>
              <a:rPr lang="en-US" dirty="0">
                <a:solidFill>
                  <a:schemeClr val="tx1"/>
                </a:solidFill>
              </a:rPr>
              <a:t>Spring Batch Application Concepts</a:t>
            </a:r>
          </a:p>
          <a:p>
            <a:pPr lvl="1"/>
            <a:r>
              <a:rPr lang="en-US" dirty="0">
                <a:solidFill>
                  <a:schemeClr val="tx1"/>
                </a:solidFill>
              </a:rPr>
              <a:t>Structure and Configuration</a:t>
            </a:r>
          </a:p>
          <a:p>
            <a:r>
              <a:rPr lang="en-US" b="1" dirty="0">
                <a:solidFill>
                  <a:srgbClr val="375623"/>
                </a:solidFill>
                <a:latin typeface="Calibri" panose="020F0502020204030204" pitchFamily="34" charset="0"/>
              </a:rPr>
              <a:t>Enterprise Integration Patterns</a:t>
            </a:r>
            <a:endParaRPr lang="en-US" dirty="0"/>
          </a:p>
          <a:p>
            <a:pPr lvl="1"/>
            <a:r>
              <a:rPr lang="en-US" dirty="0">
                <a:solidFill>
                  <a:srgbClr val="000000"/>
                </a:solidFill>
                <a:latin typeface="Calibri" panose="020F0502020204030204" pitchFamily="34" charset="0"/>
              </a:rPr>
              <a:t>Overview</a:t>
            </a:r>
          </a:p>
          <a:p>
            <a:pPr lvl="1"/>
            <a:r>
              <a:rPr lang="en-US" dirty="0">
                <a:solidFill>
                  <a:srgbClr val="000000"/>
                </a:solidFill>
                <a:latin typeface="Calibri" panose="020F0502020204030204" pitchFamily="34" charset="0"/>
              </a:rPr>
              <a:t>EIP Categories</a:t>
            </a:r>
          </a:p>
          <a:p>
            <a:r>
              <a:rPr lang="en-US" b="1" dirty="0">
                <a:solidFill>
                  <a:schemeClr val="accent4">
                    <a:lumMod val="50000"/>
                  </a:schemeClr>
                </a:solidFill>
              </a:rPr>
              <a:t>Spring Integration</a:t>
            </a:r>
            <a:endParaRPr lang="en-US" dirty="0"/>
          </a:p>
          <a:p>
            <a:pPr lvl="1"/>
            <a:r>
              <a:rPr lang="en-US" dirty="0">
                <a:solidFill>
                  <a:srgbClr val="000000"/>
                </a:solidFill>
                <a:latin typeface="Calibri" panose="020F0502020204030204" pitchFamily="34" charset="0"/>
              </a:rPr>
              <a:t>Components, Channel, and Service Activation</a:t>
            </a:r>
          </a:p>
          <a:p>
            <a:pPr lvl="1"/>
            <a:r>
              <a:rPr lang="en-US" dirty="0">
                <a:solidFill>
                  <a:srgbClr val="000000"/>
                </a:solidFill>
                <a:latin typeface="Calibri" panose="020F0502020204030204" pitchFamily="34" charset="0"/>
              </a:rPr>
              <a:t>Messaging Gateway</a:t>
            </a:r>
          </a:p>
          <a:p>
            <a:pPr marL="0" indent="0">
              <a:buNone/>
            </a:pPr>
            <a:r>
              <a:rPr lang="en-US" b="1" dirty="0">
                <a:solidFill>
                  <a:schemeClr val="accent4">
                    <a:lumMod val="50000"/>
                  </a:schemeClr>
                </a:solidFill>
              </a:rPr>
              <a:t>Spring Integration Messages and Channels</a:t>
            </a:r>
          </a:p>
          <a:p>
            <a:pPr marL="201168" lvl="1" indent="0">
              <a:buNone/>
            </a:pPr>
            <a:r>
              <a:rPr lang="en-US" dirty="0">
                <a:solidFill>
                  <a:schemeClr val="tx1"/>
                </a:solidFill>
              </a:rPr>
              <a:t>Direct, Publish Subscribe, and Queue Channels</a:t>
            </a:r>
          </a:p>
          <a:p>
            <a:endParaRPr lang="en-US" dirty="0"/>
          </a:p>
        </p:txBody>
      </p:sp>
      <p:sp>
        <p:nvSpPr>
          <p:cNvPr id="7" name="Content Placeholder 5"/>
          <p:cNvSpPr txBox="1">
            <a:spLocks/>
          </p:cNvSpPr>
          <p:nvPr/>
        </p:nvSpPr>
        <p:spPr>
          <a:xfrm>
            <a:off x="7475620" y="1783350"/>
            <a:ext cx="4153301" cy="402336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dirty="0">
                <a:solidFill>
                  <a:schemeClr val="accent4">
                    <a:lumMod val="50000"/>
                  </a:schemeClr>
                </a:solidFill>
                <a:latin typeface="Calibri" panose="020F0502020204030204" pitchFamily="34" charset="0"/>
              </a:rPr>
              <a:t>Integration Endpoints</a:t>
            </a:r>
            <a:endParaRPr lang="en-US" sz="1400" dirty="0">
              <a:solidFill>
                <a:schemeClr val="accent4">
                  <a:lumMod val="50000"/>
                </a:schemeClr>
              </a:solidFill>
            </a:endParaRPr>
          </a:p>
          <a:p>
            <a:pPr lvl="1"/>
            <a:r>
              <a:rPr lang="en-US" sz="1200" dirty="0">
                <a:solidFill>
                  <a:srgbClr val="000000"/>
                </a:solidFill>
                <a:latin typeface="Calibri" panose="020F0502020204030204" pitchFamily="34" charset="0"/>
              </a:rPr>
              <a:t>Messaging, Inbound, and Outbound Endpoints</a:t>
            </a:r>
          </a:p>
          <a:p>
            <a:pPr lvl="1"/>
            <a:r>
              <a:rPr lang="en-US" sz="1200" dirty="0">
                <a:solidFill>
                  <a:srgbClr val="000000"/>
                </a:solidFill>
                <a:latin typeface="Calibri" panose="020F0502020204030204" pitchFamily="34" charset="0"/>
              </a:rPr>
              <a:t>Gateways and Routers</a:t>
            </a:r>
          </a:p>
          <a:p>
            <a:pPr lvl="1"/>
            <a:r>
              <a:rPr lang="en-US" sz="1200" dirty="0">
                <a:solidFill>
                  <a:srgbClr val="000000"/>
                </a:solidFill>
                <a:latin typeface="Calibri" panose="020F0502020204030204" pitchFamily="34" charset="0"/>
              </a:rPr>
              <a:t>Splitters, Aggregators, Filters, and Transformers</a:t>
            </a:r>
          </a:p>
          <a:p>
            <a:r>
              <a:rPr lang="en-US" sz="1400" b="1" dirty="0">
                <a:solidFill>
                  <a:schemeClr val="accent4">
                    <a:lumMod val="50000"/>
                  </a:schemeClr>
                </a:solidFill>
                <a:latin typeface="Calibri" panose="020F0502020204030204" pitchFamily="34" charset="0"/>
              </a:rPr>
              <a:t>Introduction to Hadoop</a:t>
            </a:r>
            <a:endParaRPr lang="en-US" sz="1400" dirty="0">
              <a:solidFill>
                <a:schemeClr val="accent4">
                  <a:lumMod val="50000"/>
                </a:schemeClr>
              </a:solidFill>
            </a:endParaRPr>
          </a:p>
          <a:p>
            <a:pPr lvl="1"/>
            <a:r>
              <a:rPr lang="en-US" sz="1200" dirty="0">
                <a:solidFill>
                  <a:srgbClr val="000000"/>
                </a:solidFill>
                <a:latin typeface="Calibri" panose="020F0502020204030204" pitchFamily="34" charset="0"/>
              </a:rPr>
              <a:t>HDFS</a:t>
            </a:r>
          </a:p>
          <a:p>
            <a:pPr lvl="1"/>
            <a:r>
              <a:rPr lang="en-US" sz="1200" dirty="0">
                <a:solidFill>
                  <a:srgbClr val="000000"/>
                </a:solidFill>
                <a:latin typeface="Calibri" panose="020F0502020204030204" pitchFamily="34" charset="0"/>
              </a:rPr>
              <a:t>MapReduce</a:t>
            </a:r>
          </a:p>
          <a:p>
            <a:pPr lvl="1"/>
            <a:r>
              <a:rPr lang="en-US" sz="1200" dirty="0">
                <a:solidFill>
                  <a:srgbClr val="000000"/>
                </a:solidFill>
                <a:latin typeface="Calibri" panose="020F0502020204030204" pitchFamily="34" charset="0"/>
              </a:rPr>
              <a:t>YARN</a:t>
            </a:r>
          </a:p>
          <a:p>
            <a:pPr marL="0" indent="0">
              <a:buNone/>
            </a:pPr>
            <a:r>
              <a:rPr lang="en-US" sz="1400" b="1" dirty="0">
                <a:solidFill>
                  <a:schemeClr val="accent4">
                    <a:lumMod val="50000"/>
                  </a:schemeClr>
                </a:solidFill>
              </a:rPr>
              <a:t>Introduction to Spring XD</a:t>
            </a:r>
          </a:p>
          <a:p>
            <a:pPr lvl="1"/>
            <a:r>
              <a:rPr lang="en-US" sz="1200" dirty="0">
                <a:solidFill>
                  <a:schemeClr val="tx1"/>
                </a:solidFill>
              </a:rPr>
              <a:t>Streams, Sources, and Sinks</a:t>
            </a:r>
          </a:p>
          <a:p>
            <a:pPr lvl="1"/>
            <a:r>
              <a:rPr lang="en-US" sz="1200" dirty="0">
                <a:solidFill>
                  <a:schemeClr val="tx1"/>
                </a:solidFill>
              </a:rPr>
              <a:t>Processors and Tags</a:t>
            </a:r>
          </a:p>
          <a:p>
            <a:pPr lvl="1"/>
            <a:r>
              <a:rPr lang="en-US" sz="1200" dirty="0">
                <a:solidFill>
                  <a:schemeClr val="tx1"/>
                </a:solidFill>
              </a:rPr>
              <a:t>Tools</a:t>
            </a:r>
            <a:endParaRPr lang="en-US" sz="1200" dirty="0"/>
          </a:p>
          <a:p>
            <a:r>
              <a:rPr lang="en-US" sz="1400" b="1" dirty="0">
                <a:solidFill>
                  <a:schemeClr val="accent4">
                    <a:lumMod val="50000"/>
                  </a:schemeClr>
                </a:solidFill>
                <a:latin typeface="Calibri" panose="020F0502020204030204" pitchFamily="34" charset="0"/>
              </a:rPr>
              <a:t>Spring XD Modules</a:t>
            </a:r>
            <a:endParaRPr lang="en-US" sz="1400" dirty="0">
              <a:solidFill>
                <a:schemeClr val="accent4">
                  <a:lumMod val="50000"/>
                </a:schemeClr>
              </a:solidFill>
            </a:endParaRPr>
          </a:p>
          <a:p>
            <a:pPr lvl="1"/>
            <a:r>
              <a:rPr lang="en-US" sz="1200" dirty="0">
                <a:solidFill>
                  <a:srgbClr val="000000"/>
                </a:solidFill>
                <a:latin typeface="Calibri" panose="020F0502020204030204" pitchFamily="34" charset="0"/>
              </a:rPr>
              <a:t>Sources, Sinks, and Processors</a:t>
            </a:r>
          </a:p>
          <a:p>
            <a:pPr lvl="1"/>
            <a:r>
              <a:rPr lang="en-US" sz="1200" dirty="0">
                <a:solidFill>
                  <a:srgbClr val="000000"/>
                </a:solidFill>
                <a:latin typeface="Calibri" panose="020F0502020204030204" pitchFamily="34" charset="0"/>
              </a:rPr>
              <a:t>Taps, Counters, and </a:t>
            </a:r>
            <a:r>
              <a:rPr lang="en-US" sz="1200" dirty="0" err="1">
                <a:solidFill>
                  <a:srgbClr val="000000"/>
                </a:solidFill>
                <a:latin typeface="Calibri" panose="020F0502020204030204" pitchFamily="34" charset="0"/>
              </a:rPr>
              <a:t>Guages</a:t>
            </a:r>
            <a:endParaRPr lang="en-US" sz="1200" dirty="0">
              <a:solidFill>
                <a:srgbClr val="000000"/>
              </a:solidFill>
              <a:latin typeface="Calibri" panose="020F0502020204030204" pitchFamily="34" charset="0"/>
            </a:endParaRPr>
          </a:p>
          <a:p>
            <a:pPr lvl="1"/>
            <a:r>
              <a:rPr lang="en-US" sz="1200" dirty="0">
                <a:solidFill>
                  <a:srgbClr val="000000"/>
                </a:solidFill>
                <a:latin typeface="Calibri" panose="020F0502020204030204" pitchFamily="34" charset="0"/>
              </a:rPr>
              <a:t>XD Jobs</a:t>
            </a:r>
          </a:p>
          <a:p>
            <a:endParaRPr lang="en-US" dirty="0"/>
          </a:p>
        </p:txBody>
      </p:sp>
    </p:spTree>
    <p:extLst>
      <p:ext uri="{BB962C8B-B14F-4D97-AF65-F5344CB8AC3E}">
        <p14:creationId xmlns:p14="http://schemas.microsoft.com/office/powerpoint/2010/main" val="30372599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6715" y="287311"/>
            <a:ext cx="8390022" cy="6085205"/>
          </a:xfrm>
          <a:prstGeom prst="rect">
            <a:avLst/>
          </a:prstGeom>
        </p:spPr>
      </p:pic>
    </p:spTree>
    <p:extLst>
      <p:ext uri="{BB962C8B-B14F-4D97-AF65-F5344CB8AC3E}">
        <p14:creationId xmlns:p14="http://schemas.microsoft.com/office/powerpoint/2010/main" val="3652189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7 </a:t>
            </a:r>
            <a:r>
              <a:rPr lang="en-US" dirty="0" err="1" smtClean="0"/>
              <a:t>Couchbase</a:t>
            </a:r>
            <a:r>
              <a:rPr lang="en-US" dirty="0" smtClean="0"/>
              <a:t> Server</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lgn="ctr">
              <a:buNone/>
            </a:pPr>
            <a:endParaRPr lang="en-US" sz="3600" b="1" dirty="0" smtClean="0">
              <a:solidFill>
                <a:srgbClr val="0070C0"/>
              </a:solidFill>
            </a:endParaRPr>
          </a:p>
          <a:p>
            <a:pPr marL="0" indent="0">
              <a:buNone/>
            </a:pPr>
            <a:r>
              <a:rPr lang="en-US" sz="3600" b="1" dirty="0" smtClean="0">
                <a:solidFill>
                  <a:srgbClr val="0070C0"/>
                </a:solidFill>
              </a:rPr>
              <a:t>                     Please Fill </a:t>
            </a:r>
            <a:r>
              <a:rPr lang="en-US" sz="3600" b="1" smtClean="0">
                <a:solidFill>
                  <a:srgbClr val="0070C0"/>
                </a:solidFill>
              </a:rPr>
              <a:t>Out Evaluations! </a:t>
            </a:r>
            <a:endParaRPr lang="en-US" sz="3600" b="1" dirty="0" smtClean="0">
              <a:solidFill>
                <a:srgbClr val="0070C0"/>
              </a:solidFill>
            </a:endParaRPr>
          </a:p>
          <a:p>
            <a:pPr marL="0" indent="0">
              <a:buNone/>
            </a:pPr>
            <a:endParaRPr lang="en-US" sz="2400" b="1" dirty="0"/>
          </a:p>
          <a:p>
            <a:pPr marL="0" indent="0">
              <a:buNone/>
            </a:pPr>
            <a:r>
              <a:rPr lang="en-US" sz="2800" b="1" dirty="0" err="1" smtClean="0"/>
              <a:t>GotCha’s</a:t>
            </a:r>
            <a:endParaRPr lang="en-US" sz="2400" b="1" dirty="0" smtClean="0"/>
          </a:p>
          <a:p>
            <a:pPr marL="171450" indent="-171450">
              <a:buFont typeface="Arial" panose="020B0604020202020204" pitchFamily="34" charset="0"/>
              <a:buChar char="•"/>
            </a:pPr>
            <a:r>
              <a:rPr lang="en-US" sz="2800" dirty="0" smtClean="0"/>
              <a:t> </a:t>
            </a:r>
            <a:r>
              <a:rPr lang="en-US" sz="2800" dirty="0" smtClean="0">
                <a:solidFill>
                  <a:schemeClr val="tx1"/>
                </a:solidFill>
              </a:rPr>
              <a:t>Part 1 </a:t>
            </a:r>
          </a:p>
          <a:p>
            <a:pPr lvl="1"/>
            <a:r>
              <a:rPr lang="en-US" sz="2400" dirty="0" smtClean="0">
                <a:solidFill>
                  <a:schemeClr val="tx1"/>
                </a:solidFill>
              </a:rPr>
              <a:t>_2. </a:t>
            </a:r>
            <a:r>
              <a:rPr lang="en-US" sz="2400" dirty="0" err="1" smtClean="0">
                <a:solidFill>
                  <a:schemeClr val="tx1"/>
                </a:solidFill>
              </a:rPr>
              <a:t>Couchbase</a:t>
            </a:r>
            <a:r>
              <a:rPr lang="en-US" sz="2400" dirty="0" smtClean="0">
                <a:solidFill>
                  <a:schemeClr val="tx1"/>
                </a:solidFill>
              </a:rPr>
              <a:t> installation executable is in {</a:t>
            </a:r>
            <a:r>
              <a:rPr lang="en-US" sz="2400" dirty="0" err="1" smtClean="0">
                <a:solidFill>
                  <a:schemeClr val="tx1"/>
                </a:solidFill>
              </a:rPr>
              <a:t>springclass</a:t>
            </a:r>
            <a:r>
              <a:rPr lang="en-US" sz="2400" dirty="0" smtClean="0">
                <a:solidFill>
                  <a:schemeClr val="tx1"/>
                </a:solidFill>
              </a:rPr>
              <a:t>}\</a:t>
            </a:r>
            <a:r>
              <a:rPr lang="en-US" sz="2400" dirty="0" err="1" smtClean="0">
                <a:solidFill>
                  <a:schemeClr val="tx1"/>
                </a:solidFill>
              </a:rPr>
              <a:t>couchbase</a:t>
            </a:r>
            <a:r>
              <a:rPr lang="en-US" sz="2400" dirty="0" smtClean="0">
                <a:solidFill>
                  <a:schemeClr val="tx1"/>
                </a:solidFill>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1826" y="1433263"/>
            <a:ext cx="2730174" cy="2450331"/>
          </a:xfrm>
          <a:prstGeom prst="rect">
            <a:avLst/>
          </a:prstGeom>
        </p:spPr>
      </p:pic>
    </p:spTree>
    <p:extLst>
      <p:ext uri="{BB962C8B-B14F-4D97-AF65-F5344CB8AC3E}">
        <p14:creationId xmlns:p14="http://schemas.microsoft.com/office/powerpoint/2010/main" val="27751312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3: What Have We Learned?</a:t>
            </a:r>
          </a:p>
        </p:txBody>
      </p:sp>
      <p:sp>
        <p:nvSpPr>
          <p:cNvPr id="5" name="Content Placeholder 4"/>
          <p:cNvSpPr>
            <a:spLocks noGrp="1"/>
          </p:cNvSpPr>
          <p:nvPr>
            <p:ph sz="half" idx="1"/>
          </p:nvPr>
        </p:nvSpPr>
        <p:spPr/>
        <p:txBody>
          <a:bodyPr>
            <a:normAutofit fontScale="625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endParaRPr lang="en-US" dirty="0" smtClean="0">
              <a:solidFill>
                <a:schemeClr val="accent4">
                  <a:lumMod val="50000"/>
                </a:schemeClr>
              </a:solidFill>
            </a:endParaRPr>
          </a:p>
          <a:p>
            <a:pPr lvl="1"/>
            <a:r>
              <a:rPr lang="en-US" dirty="0" smtClean="0"/>
              <a:t>What </a:t>
            </a:r>
            <a:r>
              <a:rPr lang="en-US" dirty="0"/>
              <a:t>is the Spring </a:t>
            </a:r>
            <a:r>
              <a:rPr lang="en-US" dirty="0" smtClean="0"/>
              <a:t>Framework?</a:t>
            </a:r>
          </a:p>
          <a:p>
            <a:pPr lvl="1"/>
            <a:r>
              <a:rPr lang="en-US" dirty="0" smtClean="0"/>
              <a:t>Spring </a:t>
            </a:r>
            <a:r>
              <a:rPr lang="en-US" dirty="0"/>
              <a:t>Architecture</a:t>
            </a:r>
            <a:br>
              <a:rPr lang="en-US" dirty="0"/>
            </a:br>
            <a:endParaRPr lang="en-US" dirty="0"/>
          </a:p>
          <a:p>
            <a:r>
              <a:rPr lang="en-US" b="1" dirty="0">
                <a:solidFill>
                  <a:schemeClr val="accent4">
                    <a:lumMod val="50000"/>
                  </a:schemeClr>
                </a:solidFill>
              </a:rPr>
              <a:t>Introduction to </a:t>
            </a:r>
            <a:r>
              <a:rPr lang="en-US" b="1" dirty="0" smtClean="0">
                <a:solidFill>
                  <a:schemeClr val="accent4">
                    <a:lumMod val="50000"/>
                  </a:schemeClr>
                </a:solidFill>
              </a:rPr>
              <a:t>REST</a:t>
            </a:r>
          </a:p>
          <a:p>
            <a:pPr lvl="1"/>
            <a:r>
              <a:rPr lang="en-US" dirty="0" smtClean="0"/>
              <a:t>What </a:t>
            </a:r>
            <a:r>
              <a:rPr lang="en-US" dirty="0"/>
              <a:t>is Representational State </a:t>
            </a:r>
            <a:r>
              <a:rPr lang="en-US" dirty="0" smtClean="0"/>
              <a:t>Transfer?</a:t>
            </a:r>
          </a:p>
          <a:p>
            <a:pPr lvl="1"/>
            <a:r>
              <a:rPr lang="en-US" dirty="0" smtClean="0"/>
              <a:t>Principles </a:t>
            </a:r>
            <a:r>
              <a:rPr lang="en-US" dirty="0"/>
              <a:t>of </a:t>
            </a:r>
            <a:r>
              <a:rPr lang="en-US" dirty="0" smtClean="0"/>
              <a:t>REST</a:t>
            </a:r>
          </a:p>
          <a:p>
            <a:pPr lvl="1"/>
            <a:r>
              <a:rPr lang="en-US" dirty="0" smtClean="0"/>
              <a:t>Introduction </a:t>
            </a:r>
            <a:r>
              <a:rPr lang="en-US" dirty="0"/>
              <a:t>to Java REST frameworks</a:t>
            </a:r>
          </a:p>
          <a:p>
            <a:pPr marL="171450" indent="-171450">
              <a:buFont typeface="Arial" panose="020B0604020202020204" pitchFamily="34" charset="0"/>
              <a:buChar char="•"/>
            </a:pPr>
            <a:r>
              <a:rPr lang="en-US" b="1" dirty="0" smtClean="0">
                <a:solidFill>
                  <a:schemeClr val="accent4">
                    <a:lumMod val="50000"/>
                  </a:schemeClr>
                </a:solidFill>
              </a:rPr>
              <a:t>RESTful </a:t>
            </a:r>
            <a:r>
              <a:rPr lang="en-US" b="1" dirty="0">
                <a:solidFill>
                  <a:schemeClr val="accent4">
                    <a:lumMod val="50000"/>
                  </a:schemeClr>
                </a:solidFill>
              </a:rPr>
              <a:t>CRUD </a:t>
            </a:r>
            <a:r>
              <a:rPr lang="en-US" b="1" dirty="0" smtClean="0">
                <a:solidFill>
                  <a:schemeClr val="accent4">
                    <a:lumMod val="50000"/>
                  </a:schemeClr>
                </a:solidFill>
              </a:rPr>
              <a:t>Services</a:t>
            </a:r>
          </a:p>
          <a:p>
            <a:pPr marL="464058" lvl="1" indent="-171450">
              <a:buFont typeface="Arial" panose="020B0604020202020204" pitchFamily="34" charset="0"/>
              <a:buChar char="•"/>
            </a:pPr>
            <a:r>
              <a:rPr lang="en-US" dirty="0" smtClean="0"/>
              <a:t>Create</a:t>
            </a:r>
          </a:p>
          <a:p>
            <a:pPr marL="464058" lvl="1" indent="-171450">
              <a:buFont typeface="Arial" panose="020B0604020202020204" pitchFamily="34" charset="0"/>
              <a:buChar char="•"/>
            </a:pPr>
            <a:r>
              <a:rPr lang="en-US" dirty="0" smtClean="0"/>
              <a:t>Retrieve</a:t>
            </a:r>
          </a:p>
          <a:p>
            <a:pPr marL="464058" lvl="1" indent="-171450">
              <a:buFont typeface="Arial" panose="020B0604020202020204" pitchFamily="34" charset="0"/>
              <a:buChar char="•"/>
            </a:pPr>
            <a:r>
              <a:rPr lang="en-US" dirty="0" smtClean="0"/>
              <a:t>Update</a:t>
            </a:r>
          </a:p>
          <a:p>
            <a:pPr marL="464058" lvl="1" indent="-171450">
              <a:buFont typeface="Arial" panose="020B0604020202020204" pitchFamily="34" charset="0"/>
              <a:buChar char="•"/>
            </a:pPr>
            <a:r>
              <a:rPr lang="en-US" dirty="0" smtClean="0"/>
              <a:t>Delete</a:t>
            </a:r>
            <a:endParaRPr lang="en-US" dirty="0"/>
          </a:p>
          <a:p>
            <a:pPr marL="171450" indent="-171450">
              <a:buFont typeface="Arial" panose="020B0604020202020204" pitchFamily="34" charset="0"/>
              <a:buChar char="•"/>
            </a:pPr>
            <a:r>
              <a:rPr lang="en-US" b="1" dirty="0" smtClean="0">
                <a:solidFill>
                  <a:schemeClr val="accent4">
                    <a:lumMod val="50000"/>
                  </a:schemeClr>
                </a:solidFill>
              </a:rPr>
              <a:t>Spring and REST</a:t>
            </a:r>
            <a:endParaRPr lang="en-US" b="1" dirty="0">
              <a:solidFill>
                <a:schemeClr val="accent4">
                  <a:lumMod val="50000"/>
                </a:schemeClr>
              </a:solidFill>
            </a:endParaRPr>
          </a:p>
          <a:p>
            <a:pPr marL="464058" lvl="1" indent="-171450">
              <a:buFont typeface="Arial" panose="020B0604020202020204" pitchFamily="34" charset="0"/>
              <a:buChar char="•"/>
            </a:pPr>
            <a:r>
              <a:rPr lang="en-US" dirty="0" smtClean="0"/>
              <a:t>Spring Support for REST</a:t>
            </a:r>
          </a:p>
          <a:p>
            <a:pPr marL="464058" lvl="1" indent="-171450">
              <a:buFont typeface="Arial" panose="020B0604020202020204" pitchFamily="34" charset="0"/>
              <a:buChar char="•"/>
            </a:pPr>
            <a:r>
              <a:rPr lang="en-US" dirty="0" smtClean="0"/>
              <a:t>Message Converters</a:t>
            </a:r>
          </a:p>
          <a:p>
            <a:pPr marL="464058" lvl="1" indent="-171450">
              <a:buFont typeface="Arial" panose="020B0604020202020204" pitchFamily="34" charset="0"/>
              <a:buChar char="•"/>
            </a:pPr>
            <a:r>
              <a:rPr lang="en-US" dirty="0" smtClean="0"/>
              <a:t>Annotations</a:t>
            </a:r>
            <a:endParaRPr lang="en-US" dirty="0"/>
          </a:p>
          <a:p>
            <a:endParaRPr lang="en-US" dirty="0"/>
          </a:p>
        </p:txBody>
      </p:sp>
      <p:sp>
        <p:nvSpPr>
          <p:cNvPr id="6" name="Content Placeholder 5"/>
          <p:cNvSpPr>
            <a:spLocks noGrp="1"/>
          </p:cNvSpPr>
          <p:nvPr>
            <p:ph sz="half" idx="2"/>
          </p:nvPr>
        </p:nvSpPr>
        <p:spPr/>
        <p:txBody>
          <a:bodyPr>
            <a:normAutofit fontScale="62500" lnSpcReduction="20000"/>
          </a:bodyPr>
          <a:lstStyle/>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pPr marL="0" indent="0">
              <a:buNone/>
            </a:pPr>
            <a:r>
              <a:rPr lang="en-US" b="1" dirty="0">
                <a:solidFill>
                  <a:schemeClr val="accent4">
                    <a:lumMod val="50000"/>
                  </a:schemeClr>
                </a:solidFill>
              </a:rPr>
              <a:t>Spring Remoting and JMS </a:t>
            </a:r>
            <a:r>
              <a:rPr lang="en-US" dirty="0">
                <a:solidFill>
                  <a:schemeClr val="accent4">
                    <a:lumMod val="50000"/>
                  </a:schemeClr>
                </a:solidFill>
              </a:rPr>
              <a:t> </a:t>
            </a:r>
          </a:p>
          <a:p>
            <a:pPr lvl="1"/>
            <a:r>
              <a:rPr lang="en-US" dirty="0" err="1">
                <a:solidFill>
                  <a:schemeClr val="tx1"/>
                </a:solidFill>
              </a:rPr>
              <a:t>JmsTemplate</a:t>
            </a:r>
            <a:endParaRPr lang="en-US" dirty="0">
              <a:solidFill>
                <a:schemeClr val="tx1"/>
              </a:solidFill>
            </a:endParaRPr>
          </a:p>
          <a:p>
            <a:pPr lvl="1"/>
            <a:r>
              <a:rPr lang="en-US" dirty="0">
                <a:solidFill>
                  <a:schemeClr val="tx1"/>
                </a:solidFill>
              </a:rPr>
              <a:t>Sending and Receiving Messages</a:t>
            </a:r>
          </a:p>
          <a:p>
            <a:pPr marL="0" indent="0">
              <a:buNone/>
            </a:pPr>
            <a:r>
              <a:rPr lang="en-US" b="1" dirty="0">
                <a:solidFill>
                  <a:schemeClr val="accent4">
                    <a:lumMod val="50000"/>
                  </a:schemeClr>
                </a:solidFill>
              </a:rPr>
              <a:t>Introduction to Spring Batch</a:t>
            </a:r>
            <a:r>
              <a:rPr lang="en-US" dirty="0">
                <a:solidFill>
                  <a:schemeClr val="accent4">
                    <a:lumMod val="50000"/>
                  </a:schemeClr>
                </a:solidFill>
              </a:rPr>
              <a:t> </a:t>
            </a:r>
          </a:p>
          <a:p>
            <a:pPr lvl="1"/>
            <a:r>
              <a:rPr lang="en-US" dirty="0">
                <a:solidFill>
                  <a:schemeClr val="tx1"/>
                </a:solidFill>
              </a:rPr>
              <a:t>Batch Application Concepts</a:t>
            </a:r>
          </a:p>
          <a:p>
            <a:pPr lvl="1"/>
            <a:r>
              <a:rPr lang="en-US" dirty="0">
                <a:solidFill>
                  <a:schemeClr val="tx1"/>
                </a:solidFill>
              </a:rPr>
              <a:t>Spring Batch Concepts</a:t>
            </a:r>
          </a:p>
          <a:p>
            <a:pPr lvl="1"/>
            <a:r>
              <a:rPr lang="en-US" dirty="0">
                <a:solidFill>
                  <a:schemeClr val="tx1"/>
                </a:solidFill>
              </a:rPr>
              <a:t>Writing and Configuring a</a:t>
            </a:r>
          </a:p>
          <a:p>
            <a:pPr lvl="1"/>
            <a:r>
              <a:rPr lang="en-US" dirty="0">
                <a:solidFill>
                  <a:schemeClr val="tx1"/>
                </a:solidFill>
              </a:rPr>
              <a:t>Spring Batch Application</a:t>
            </a:r>
            <a:r>
              <a:rPr lang="en-US" dirty="0"/>
              <a:t> </a:t>
            </a:r>
          </a:p>
          <a:p>
            <a:endParaRPr lang="en-US" dirty="0"/>
          </a:p>
        </p:txBody>
      </p:sp>
    </p:spTree>
    <p:extLst>
      <p:ext uri="{BB962C8B-B14F-4D97-AF65-F5344CB8AC3E}">
        <p14:creationId xmlns:p14="http://schemas.microsoft.com/office/powerpoint/2010/main" val="17940166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a:t>
            </a:r>
            <a:r>
              <a:rPr lang="en-US" dirty="0"/>
              <a:t>Have We Learned?</a:t>
            </a:r>
          </a:p>
        </p:txBody>
      </p:sp>
      <p:sp>
        <p:nvSpPr>
          <p:cNvPr id="5" name="Content Placeholder 4"/>
          <p:cNvSpPr>
            <a:spLocks noGrp="1"/>
          </p:cNvSpPr>
          <p:nvPr>
            <p:ph sz="half" idx="1"/>
          </p:nvPr>
        </p:nvSpPr>
        <p:spPr/>
        <p:txBody>
          <a:bodyPr>
            <a:normAutofit fontScale="62500" lnSpcReduction="20000"/>
          </a:bodyPr>
          <a:lstStyle/>
          <a:p>
            <a:r>
              <a:rPr lang="en-US" sz="2200" b="1" dirty="0">
                <a:solidFill>
                  <a:schemeClr val="accent4">
                    <a:lumMod val="50000"/>
                  </a:schemeClr>
                </a:solidFill>
              </a:rPr>
              <a:t>Spring Core Review</a:t>
            </a:r>
            <a:r>
              <a:rPr lang="en-US" sz="2200" dirty="0">
                <a:solidFill>
                  <a:schemeClr val="accent4">
                    <a:lumMod val="50000"/>
                  </a:schemeClr>
                </a:solidFill>
              </a:rPr>
              <a:t> </a:t>
            </a:r>
            <a:endParaRPr lang="en-US" sz="2200" dirty="0" smtClean="0">
              <a:solidFill>
                <a:schemeClr val="accent4">
                  <a:lumMod val="50000"/>
                </a:schemeClr>
              </a:solidFill>
            </a:endParaRPr>
          </a:p>
          <a:p>
            <a:pPr lvl="1"/>
            <a:r>
              <a:rPr lang="en-US" sz="1900" dirty="0" smtClean="0"/>
              <a:t>What </a:t>
            </a:r>
            <a:r>
              <a:rPr lang="en-US" sz="1900" dirty="0"/>
              <a:t>is the Spring </a:t>
            </a:r>
            <a:r>
              <a:rPr lang="en-US" sz="1900" dirty="0" smtClean="0"/>
              <a:t>Framework?</a:t>
            </a:r>
          </a:p>
          <a:p>
            <a:pPr lvl="1"/>
            <a:r>
              <a:rPr lang="en-US" sz="1900" dirty="0" smtClean="0"/>
              <a:t>Spring </a:t>
            </a:r>
            <a:r>
              <a:rPr lang="en-US" sz="1900" dirty="0"/>
              <a:t>Architecture</a:t>
            </a:r>
            <a:br>
              <a:rPr lang="en-US" sz="1900" dirty="0"/>
            </a:br>
            <a:endParaRPr lang="en-US" sz="1900" dirty="0"/>
          </a:p>
          <a:p>
            <a:r>
              <a:rPr lang="en-US" sz="2200" b="1" dirty="0">
                <a:solidFill>
                  <a:schemeClr val="accent4">
                    <a:lumMod val="50000"/>
                  </a:schemeClr>
                </a:solidFill>
              </a:rPr>
              <a:t>Introduction to </a:t>
            </a:r>
            <a:r>
              <a:rPr lang="en-US" sz="2200" b="1" dirty="0" smtClean="0">
                <a:solidFill>
                  <a:schemeClr val="accent4">
                    <a:lumMod val="50000"/>
                  </a:schemeClr>
                </a:solidFill>
              </a:rPr>
              <a:t>REST</a:t>
            </a:r>
          </a:p>
          <a:p>
            <a:pPr lvl="1"/>
            <a:r>
              <a:rPr lang="en-US" sz="1900" dirty="0" smtClean="0"/>
              <a:t>What </a:t>
            </a:r>
            <a:r>
              <a:rPr lang="en-US" sz="1900" dirty="0"/>
              <a:t>is Representational State </a:t>
            </a:r>
            <a:r>
              <a:rPr lang="en-US" sz="1900" dirty="0" smtClean="0"/>
              <a:t>Transfer?</a:t>
            </a:r>
          </a:p>
          <a:p>
            <a:pPr lvl="1"/>
            <a:r>
              <a:rPr lang="en-US" sz="1900" dirty="0" smtClean="0"/>
              <a:t>Principles </a:t>
            </a:r>
            <a:r>
              <a:rPr lang="en-US" sz="1900" dirty="0"/>
              <a:t>of </a:t>
            </a:r>
            <a:r>
              <a:rPr lang="en-US" sz="1900" dirty="0" smtClean="0"/>
              <a:t>REST</a:t>
            </a:r>
          </a:p>
          <a:p>
            <a:pPr lvl="1"/>
            <a:r>
              <a:rPr lang="en-US" sz="1900" dirty="0" smtClean="0"/>
              <a:t>Introduction </a:t>
            </a:r>
            <a:r>
              <a:rPr lang="en-US" sz="1900" dirty="0"/>
              <a:t>to Java REST frameworks</a:t>
            </a:r>
          </a:p>
          <a:p>
            <a:pPr marL="171450" indent="-171450">
              <a:buFont typeface="Arial" panose="020B0604020202020204" pitchFamily="34" charset="0"/>
              <a:buChar char="•"/>
            </a:pPr>
            <a:r>
              <a:rPr lang="en-US" sz="2200" b="1" dirty="0" smtClean="0">
                <a:solidFill>
                  <a:schemeClr val="accent4">
                    <a:lumMod val="50000"/>
                  </a:schemeClr>
                </a:solidFill>
              </a:rPr>
              <a:t>RESTful </a:t>
            </a:r>
            <a:r>
              <a:rPr lang="en-US" sz="2200" b="1" dirty="0">
                <a:solidFill>
                  <a:schemeClr val="accent4">
                    <a:lumMod val="50000"/>
                  </a:schemeClr>
                </a:solidFill>
              </a:rPr>
              <a:t>CRUD </a:t>
            </a:r>
            <a:r>
              <a:rPr lang="en-US" sz="2200" b="1" dirty="0" smtClean="0">
                <a:solidFill>
                  <a:schemeClr val="accent4">
                    <a:lumMod val="50000"/>
                  </a:schemeClr>
                </a:solidFill>
              </a:rPr>
              <a:t>Services</a:t>
            </a:r>
          </a:p>
          <a:p>
            <a:pPr marL="464058" lvl="1" indent="-171450">
              <a:buFont typeface="Arial" panose="020B0604020202020204" pitchFamily="34" charset="0"/>
              <a:buChar char="•"/>
            </a:pPr>
            <a:r>
              <a:rPr lang="en-US" sz="1900" dirty="0" smtClean="0"/>
              <a:t>Create</a:t>
            </a:r>
          </a:p>
          <a:p>
            <a:pPr marL="464058" lvl="1" indent="-171450">
              <a:buFont typeface="Arial" panose="020B0604020202020204" pitchFamily="34" charset="0"/>
              <a:buChar char="•"/>
            </a:pPr>
            <a:r>
              <a:rPr lang="en-US" sz="1900" dirty="0" smtClean="0"/>
              <a:t>Retrieve</a:t>
            </a:r>
          </a:p>
          <a:p>
            <a:pPr marL="464058" lvl="1" indent="-171450">
              <a:buFont typeface="Arial" panose="020B0604020202020204" pitchFamily="34" charset="0"/>
              <a:buChar char="•"/>
            </a:pPr>
            <a:r>
              <a:rPr lang="en-US" sz="1900" dirty="0" smtClean="0"/>
              <a:t>Update</a:t>
            </a:r>
          </a:p>
          <a:p>
            <a:pPr marL="464058" lvl="1" indent="-171450">
              <a:buFont typeface="Arial" panose="020B0604020202020204" pitchFamily="34" charset="0"/>
              <a:buChar char="•"/>
            </a:pPr>
            <a:r>
              <a:rPr lang="en-US" sz="1900" dirty="0" smtClean="0"/>
              <a:t>Delete</a:t>
            </a:r>
            <a:endParaRPr lang="en-US" sz="1900" dirty="0"/>
          </a:p>
          <a:p>
            <a:pPr marL="171450" indent="-171450">
              <a:buFont typeface="Arial" panose="020B0604020202020204" pitchFamily="34" charset="0"/>
              <a:buChar char="•"/>
            </a:pPr>
            <a:r>
              <a:rPr lang="en-US" sz="2200" b="1" dirty="0" smtClean="0">
                <a:solidFill>
                  <a:schemeClr val="accent4">
                    <a:lumMod val="50000"/>
                  </a:schemeClr>
                </a:solidFill>
              </a:rPr>
              <a:t>Spring and REST</a:t>
            </a:r>
            <a:endParaRPr lang="en-US" sz="2200" b="1" dirty="0">
              <a:solidFill>
                <a:schemeClr val="accent4">
                  <a:lumMod val="50000"/>
                </a:schemeClr>
              </a:solidFill>
            </a:endParaRPr>
          </a:p>
          <a:p>
            <a:pPr marL="464058" lvl="1" indent="-171450">
              <a:buFont typeface="Arial" panose="020B0604020202020204" pitchFamily="34" charset="0"/>
              <a:buChar char="•"/>
            </a:pPr>
            <a:r>
              <a:rPr lang="en-US" sz="1900" dirty="0" smtClean="0"/>
              <a:t>Spring Support for REST</a:t>
            </a:r>
          </a:p>
          <a:p>
            <a:pPr marL="464058" lvl="1" indent="-171450">
              <a:buFont typeface="Arial" panose="020B0604020202020204" pitchFamily="34" charset="0"/>
              <a:buChar char="•"/>
            </a:pPr>
            <a:r>
              <a:rPr lang="en-US" sz="1900" dirty="0" smtClean="0"/>
              <a:t>Message Converters</a:t>
            </a:r>
          </a:p>
          <a:p>
            <a:pPr marL="464058" lvl="1" indent="-171450">
              <a:buFont typeface="Arial" panose="020B0604020202020204" pitchFamily="34" charset="0"/>
              <a:buChar char="•"/>
            </a:pPr>
            <a:r>
              <a:rPr lang="en-US" sz="1900" dirty="0" smtClean="0"/>
              <a:t>Annotations</a:t>
            </a:r>
            <a:endParaRPr lang="en-US" sz="1900" dirty="0"/>
          </a:p>
          <a:p>
            <a:endParaRPr lang="en-US" dirty="0"/>
          </a:p>
        </p:txBody>
      </p:sp>
      <p:sp>
        <p:nvSpPr>
          <p:cNvPr id="6" name="Content Placeholder 5"/>
          <p:cNvSpPr>
            <a:spLocks noGrp="1"/>
          </p:cNvSpPr>
          <p:nvPr>
            <p:ph sz="half" idx="2"/>
          </p:nvPr>
        </p:nvSpPr>
        <p:spPr>
          <a:xfrm>
            <a:off x="4263189" y="1814542"/>
            <a:ext cx="4937760" cy="4023360"/>
          </a:xfrm>
        </p:spPr>
        <p:txBody>
          <a:bodyPr>
            <a:normAutofit fontScale="62500" lnSpcReduction="20000"/>
          </a:bodyPr>
          <a:lstStyle/>
          <a:p>
            <a:r>
              <a:rPr lang="en-US" sz="2200" b="1" dirty="0">
                <a:solidFill>
                  <a:schemeClr val="accent4">
                    <a:lumMod val="50000"/>
                  </a:schemeClr>
                </a:solidFill>
                <a:latin typeface="Calibri" panose="020F0502020204030204" pitchFamily="34" charset="0"/>
              </a:rPr>
              <a:t>Introduction to Spring Boot</a:t>
            </a:r>
            <a:r>
              <a:rPr lang="en-US" sz="2200" dirty="0">
                <a:solidFill>
                  <a:schemeClr val="accent4">
                    <a:lumMod val="50000"/>
                  </a:schemeClr>
                </a:solidFill>
              </a:rPr>
              <a:t> </a:t>
            </a:r>
          </a:p>
          <a:p>
            <a:pPr lvl="1"/>
            <a:r>
              <a:rPr lang="en-US" sz="1900" dirty="0">
                <a:solidFill>
                  <a:srgbClr val="000000"/>
                </a:solidFill>
                <a:latin typeface="Calibri" panose="020F0502020204030204" pitchFamily="34" charset="0"/>
              </a:rPr>
              <a:t>What is Spring Boot?</a:t>
            </a:r>
          </a:p>
          <a:p>
            <a:pPr lvl="1"/>
            <a:r>
              <a:rPr lang="en-US" sz="1900" dirty="0">
                <a:solidFill>
                  <a:srgbClr val="000000"/>
                </a:solidFill>
                <a:latin typeface="Calibri" panose="020F0502020204030204" pitchFamily="34" charset="0"/>
              </a:rPr>
              <a:t>Starter Projects</a:t>
            </a:r>
          </a:p>
          <a:p>
            <a:pPr lvl="1"/>
            <a:r>
              <a:rPr lang="en-US" sz="1900" dirty="0" err="1">
                <a:solidFill>
                  <a:srgbClr val="000000"/>
                </a:solidFill>
                <a:latin typeface="Calibri" panose="020F0502020204030204" pitchFamily="34" charset="0"/>
              </a:rPr>
              <a:t>Autoconfiguration</a:t>
            </a:r>
            <a:endParaRPr lang="en-US" sz="1900" dirty="0">
              <a:solidFill>
                <a:srgbClr val="000000"/>
              </a:solidFill>
              <a:latin typeface="Calibri" panose="020F0502020204030204" pitchFamily="34" charset="0"/>
            </a:endParaRPr>
          </a:p>
          <a:p>
            <a:pPr lvl="1"/>
            <a:r>
              <a:rPr lang="en-US" sz="1900" dirty="0">
                <a:solidFill>
                  <a:srgbClr val="000000"/>
                </a:solidFill>
                <a:latin typeface="Calibri" panose="020F0502020204030204" pitchFamily="34" charset="0"/>
              </a:rPr>
              <a:t>Building and Running</a:t>
            </a:r>
          </a:p>
          <a:p>
            <a:pPr marL="0" indent="0">
              <a:buNone/>
            </a:pPr>
            <a:r>
              <a:rPr lang="en-US" sz="2200" b="1" dirty="0">
                <a:solidFill>
                  <a:schemeClr val="accent4">
                    <a:lumMod val="50000"/>
                  </a:schemeClr>
                </a:solidFill>
              </a:rPr>
              <a:t>Additional Spring Boot Topics</a:t>
            </a:r>
          </a:p>
          <a:p>
            <a:pPr marL="201168" lvl="1" indent="0">
              <a:buNone/>
            </a:pPr>
            <a:r>
              <a:rPr lang="en-US" sz="1900" dirty="0">
                <a:solidFill>
                  <a:schemeClr val="tx1"/>
                </a:solidFill>
              </a:rPr>
              <a:t>Starter Dependencies</a:t>
            </a:r>
          </a:p>
          <a:p>
            <a:pPr marL="201168" lvl="1" indent="0">
              <a:buNone/>
            </a:pPr>
            <a:r>
              <a:rPr lang="en-US" sz="1900" dirty="0">
                <a:solidFill>
                  <a:schemeClr val="tx1"/>
                </a:solidFill>
              </a:rPr>
              <a:t>Auto Configuration</a:t>
            </a:r>
          </a:p>
          <a:p>
            <a:pPr marL="201168" lvl="1" indent="0">
              <a:buNone/>
            </a:pPr>
            <a:r>
              <a:rPr lang="en-US" sz="1900" dirty="0">
                <a:solidFill>
                  <a:schemeClr val="tx1"/>
                </a:solidFill>
              </a:rPr>
              <a:t>Deploying a WAR</a:t>
            </a:r>
          </a:p>
          <a:p>
            <a:pPr marL="0" indent="0">
              <a:buNone/>
            </a:pPr>
            <a:r>
              <a:rPr lang="en-US" sz="2200" b="1" dirty="0">
                <a:solidFill>
                  <a:schemeClr val="accent4">
                    <a:lumMod val="50000"/>
                  </a:schemeClr>
                </a:solidFill>
              </a:rPr>
              <a:t>Spring Remoting and JMS </a:t>
            </a:r>
            <a:r>
              <a:rPr lang="en-US" sz="2200" dirty="0">
                <a:solidFill>
                  <a:schemeClr val="accent4">
                    <a:lumMod val="50000"/>
                  </a:schemeClr>
                </a:solidFill>
              </a:rPr>
              <a:t> </a:t>
            </a:r>
          </a:p>
          <a:p>
            <a:pPr lvl="1"/>
            <a:r>
              <a:rPr lang="en-US" sz="1900" dirty="0" err="1">
                <a:solidFill>
                  <a:schemeClr val="tx1"/>
                </a:solidFill>
              </a:rPr>
              <a:t>JmsTemplate</a:t>
            </a:r>
            <a:endParaRPr lang="en-US" sz="1900" dirty="0">
              <a:solidFill>
                <a:schemeClr val="tx1"/>
              </a:solidFill>
            </a:endParaRPr>
          </a:p>
          <a:p>
            <a:pPr lvl="1"/>
            <a:r>
              <a:rPr lang="en-US" sz="1900" dirty="0">
                <a:solidFill>
                  <a:schemeClr val="tx1"/>
                </a:solidFill>
              </a:rPr>
              <a:t>Sending and Receiving Messages</a:t>
            </a:r>
          </a:p>
          <a:p>
            <a:pPr marL="0" indent="0">
              <a:buNone/>
            </a:pPr>
            <a:r>
              <a:rPr lang="en-US" sz="2200" b="1" dirty="0">
                <a:solidFill>
                  <a:schemeClr val="accent4">
                    <a:lumMod val="50000"/>
                  </a:schemeClr>
                </a:solidFill>
              </a:rPr>
              <a:t>Introduction to Spring Batch</a:t>
            </a:r>
            <a:r>
              <a:rPr lang="en-US" sz="2200" dirty="0">
                <a:solidFill>
                  <a:schemeClr val="accent4">
                    <a:lumMod val="50000"/>
                  </a:schemeClr>
                </a:solidFill>
              </a:rPr>
              <a:t> </a:t>
            </a:r>
          </a:p>
          <a:p>
            <a:pPr lvl="1"/>
            <a:r>
              <a:rPr lang="en-US" sz="1900" dirty="0">
                <a:solidFill>
                  <a:schemeClr val="tx1"/>
                </a:solidFill>
              </a:rPr>
              <a:t>Batch Application Concepts</a:t>
            </a:r>
          </a:p>
          <a:p>
            <a:pPr lvl="1"/>
            <a:r>
              <a:rPr lang="en-US" sz="1900" dirty="0">
                <a:solidFill>
                  <a:schemeClr val="tx1"/>
                </a:solidFill>
              </a:rPr>
              <a:t>Spring Batch Concepts</a:t>
            </a:r>
          </a:p>
          <a:p>
            <a:pPr lvl="1"/>
            <a:r>
              <a:rPr lang="en-US" sz="1900" dirty="0">
                <a:solidFill>
                  <a:schemeClr val="tx1"/>
                </a:solidFill>
              </a:rPr>
              <a:t>Writing and Configuring a</a:t>
            </a:r>
          </a:p>
          <a:p>
            <a:pPr lvl="1"/>
            <a:r>
              <a:rPr lang="en-US" sz="1900" dirty="0">
                <a:solidFill>
                  <a:schemeClr val="tx1"/>
                </a:solidFill>
              </a:rPr>
              <a:t>Spring Batch Application</a:t>
            </a:r>
            <a:r>
              <a:rPr lang="en-US" sz="1900" dirty="0"/>
              <a:t> </a:t>
            </a:r>
          </a:p>
          <a:p>
            <a:endParaRPr lang="en-US" dirty="0"/>
          </a:p>
        </p:txBody>
      </p:sp>
      <p:sp>
        <p:nvSpPr>
          <p:cNvPr id="7" name="Content Placeholder 5"/>
          <p:cNvSpPr txBox="1">
            <a:spLocks/>
          </p:cNvSpPr>
          <p:nvPr/>
        </p:nvSpPr>
        <p:spPr>
          <a:xfrm>
            <a:off x="7475620" y="1783350"/>
            <a:ext cx="41533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dirty="0" smtClean="0">
                <a:solidFill>
                  <a:schemeClr val="accent4">
                    <a:lumMod val="50000"/>
                  </a:schemeClr>
                </a:solidFill>
                <a:latin typeface="Calibri" panose="020F0502020204030204" pitchFamily="34" charset="0"/>
              </a:rPr>
              <a:t>Introduction to Hadoop</a:t>
            </a:r>
            <a:endParaRPr lang="en-US" sz="1400" dirty="0" smtClean="0">
              <a:solidFill>
                <a:schemeClr val="accent4">
                  <a:lumMod val="50000"/>
                </a:schemeClr>
              </a:solidFill>
            </a:endParaRPr>
          </a:p>
          <a:p>
            <a:pPr lvl="1"/>
            <a:r>
              <a:rPr lang="en-US" sz="1200" dirty="0" smtClean="0">
                <a:solidFill>
                  <a:srgbClr val="000000"/>
                </a:solidFill>
                <a:latin typeface="Calibri" panose="020F0502020204030204" pitchFamily="34" charset="0"/>
              </a:rPr>
              <a:t>HDFS</a:t>
            </a:r>
          </a:p>
          <a:p>
            <a:pPr lvl="1"/>
            <a:r>
              <a:rPr lang="en-US" sz="1200" dirty="0" smtClean="0">
                <a:solidFill>
                  <a:srgbClr val="000000"/>
                </a:solidFill>
                <a:latin typeface="Calibri" panose="020F0502020204030204" pitchFamily="34" charset="0"/>
              </a:rPr>
              <a:t>MapReduce</a:t>
            </a:r>
          </a:p>
          <a:p>
            <a:pPr lvl="1"/>
            <a:r>
              <a:rPr lang="en-US" sz="1200" dirty="0" smtClean="0">
                <a:solidFill>
                  <a:srgbClr val="000000"/>
                </a:solidFill>
                <a:latin typeface="Calibri" panose="020F0502020204030204" pitchFamily="34" charset="0"/>
              </a:rPr>
              <a:t>YARN</a:t>
            </a:r>
          </a:p>
          <a:p>
            <a:pPr marL="0" indent="0">
              <a:buFont typeface="Calibri" panose="020F0502020204030204" pitchFamily="34" charset="0"/>
              <a:buNone/>
            </a:pPr>
            <a:r>
              <a:rPr lang="en-US" sz="1400" b="1" dirty="0" smtClean="0">
                <a:solidFill>
                  <a:schemeClr val="accent4">
                    <a:lumMod val="50000"/>
                  </a:schemeClr>
                </a:solidFill>
              </a:rPr>
              <a:t>Introduction to </a:t>
            </a:r>
            <a:r>
              <a:rPr lang="en-US" sz="1400" b="1" dirty="0" err="1" smtClean="0">
                <a:solidFill>
                  <a:schemeClr val="accent4">
                    <a:lumMod val="50000"/>
                  </a:schemeClr>
                </a:solidFill>
              </a:rPr>
              <a:t>NoSql</a:t>
            </a:r>
            <a:r>
              <a:rPr lang="en-US" sz="1400" b="1" dirty="0" smtClean="0">
                <a:solidFill>
                  <a:schemeClr val="accent4">
                    <a:lumMod val="50000"/>
                  </a:schemeClr>
                </a:solidFill>
              </a:rPr>
              <a:t> and </a:t>
            </a:r>
            <a:r>
              <a:rPr lang="en-US" sz="1400" b="1" dirty="0" err="1" smtClean="0">
                <a:solidFill>
                  <a:schemeClr val="accent4">
                    <a:lumMod val="50000"/>
                  </a:schemeClr>
                </a:solidFill>
              </a:rPr>
              <a:t>Couchbase</a:t>
            </a:r>
            <a:endParaRPr lang="en-US" sz="1400" b="1" dirty="0" smtClean="0">
              <a:solidFill>
                <a:schemeClr val="accent4">
                  <a:lumMod val="50000"/>
                </a:schemeClr>
              </a:solidFill>
            </a:endParaRPr>
          </a:p>
          <a:p>
            <a:pPr lvl="1"/>
            <a:r>
              <a:rPr lang="en-US" sz="1200" dirty="0" smtClean="0">
                <a:solidFill>
                  <a:schemeClr val="tx1"/>
                </a:solidFill>
              </a:rPr>
              <a:t>What is </a:t>
            </a:r>
            <a:r>
              <a:rPr lang="en-US" sz="1200" dirty="0" err="1" smtClean="0">
                <a:solidFill>
                  <a:schemeClr val="tx1"/>
                </a:solidFill>
              </a:rPr>
              <a:t>NoSql</a:t>
            </a:r>
            <a:endParaRPr lang="en-US" sz="1200" dirty="0" smtClean="0">
              <a:solidFill>
                <a:schemeClr val="tx1"/>
              </a:solidFill>
            </a:endParaRPr>
          </a:p>
          <a:p>
            <a:pPr lvl="1"/>
            <a:r>
              <a:rPr lang="en-US" sz="1200" dirty="0" smtClean="0">
                <a:solidFill>
                  <a:schemeClr val="tx1"/>
                </a:solidFill>
              </a:rPr>
              <a:t>Introduction to </a:t>
            </a:r>
            <a:r>
              <a:rPr lang="en-US" sz="1200" dirty="0" err="1" smtClean="0">
                <a:solidFill>
                  <a:schemeClr val="tx1"/>
                </a:solidFill>
              </a:rPr>
              <a:t>Couchbase</a:t>
            </a:r>
            <a:r>
              <a:rPr lang="en-US" sz="1200" dirty="0" smtClean="0">
                <a:solidFill>
                  <a:schemeClr val="tx1"/>
                </a:solidFill>
              </a:rPr>
              <a:t> Server</a:t>
            </a:r>
          </a:p>
          <a:p>
            <a:pPr lvl="1"/>
            <a:r>
              <a:rPr lang="en-US" sz="1200" dirty="0" err="1" smtClean="0">
                <a:solidFill>
                  <a:schemeClr val="tx1"/>
                </a:solidFill>
              </a:rPr>
              <a:t>Couchbase</a:t>
            </a:r>
            <a:r>
              <a:rPr lang="en-US" sz="1200" dirty="0" smtClean="0">
                <a:solidFill>
                  <a:schemeClr val="tx1"/>
                </a:solidFill>
              </a:rPr>
              <a:t> in Java and Spring</a:t>
            </a:r>
            <a:endParaRPr lang="en-US" sz="1200" dirty="0" smtClean="0"/>
          </a:p>
          <a:p>
            <a:endParaRPr lang="en-US" dirty="0"/>
          </a:p>
        </p:txBody>
      </p:sp>
    </p:spTree>
    <p:extLst>
      <p:ext uri="{BB962C8B-B14F-4D97-AF65-F5344CB8AC3E}">
        <p14:creationId xmlns:p14="http://schemas.microsoft.com/office/powerpoint/2010/main" val="23344928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Lab Access</a:t>
            </a:r>
            <a:endParaRPr lang="en-US" dirty="0"/>
          </a:p>
        </p:txBody>
      </p:sp>
      <p:sp>
        <p:nvSpPr>
          <p:cNvPr id="3" name="Content Placeholder 2"/>
          <p:cNvSpPr>
            <a:spLocks noGrp="1"/>
          </p:cNvSpPr>
          <p:nvPr>
            <p:ph idx="1"/>
          </p:nvPr>
        </p:nvSpPr>
        <p:spPr>
          <a:xfrm>
            <a:off x="2149337" y="1946541"/>
            <a:ext cx="8049919" cy="4248712"/>
          </a:xfrm>
        </p:spPr>
        <p:txBody>
          <a:bodyPr>
            <a:normAutofit fontScale="77500" lnSpcReduction="20000"/>
          </a:bodyPr>
          <a:lstStyle/>
          <a:p>
            <a:pPr>
              <a:lnSpc>
                <a:spcPct val="110000"/>
              </a:lnSpc>
              <a:spcBef>
                <a:spcPts val="600"/>
              </a:spcBef>
              <a:spcAft>
                <a:spcPts val="600"/>
              </a:spcAft>
            </a:pPr>
            <a:r>
              <a:rPr lang="en-US" sz="2178" dirty="0"/>
              <a:t>To Access your Virtual Lab Environment, go to</a:t>
            </a:r>
          </a:p>
          <a:p>
            <a:pPr marL="0" indent="0">
              <a:lnSpc>
                <a:spcPct val="110000"/>
              </a:lnSpc>
              <a:spcBef>
                <a:spcPts val="600"/>
              </a:spcBef>
              <a:spcAft>
                <a:spcPts val="600"/>
              </a:spcAft>
              <a:buNone/>
            </a:pPr>
            <a:r>
              <a:rPr lang="en-US" sz="2178" dirty="0"/>
              <a:t>	 </a:t>
            </a:r>
            <a:r>
              <a:rPr lang="en-US" sz="2300" dirty="0">
                <a:solidFill>
                  <a:srgbClr val="0070C0"/>
                </a:solidFill>
                <a:hlinkClick r:id="rId3"/>
              </a:rPr>
              <a:t>https://labs.protechtraining.com</a:t>
            </a:r>
            <a:r>
              <a:rPr lang="en-US" sz="2300" dirty="0">
                <a:solidFill>
                  <a:srgbClr val="0070C0"/>
                </a:solidFill>
              </a:rPr>
              <a:t> </a:t>
            </a:r>
          </a:p>
          <a:p>
            <a:pPr lvl="1">
              <a:lnSpc>
                <a:spcPct val="110000"/>
              </a:lnSpc>
              <a:spcBef>
                <a:spcPts val="600"/>
              </a:spcBef>
              <a:spcAft>
                <a:spcPts val="600"/>
              </a:spcAft>
            </a:pPr>
            <a:r>
              <a:rPr lang="en-US" sz="2178" dirty="0"/>
              <a:t> </a:t>
            </a:r>
            <a:r>
              <a:rPr lang="en-US" sz="2178" dirty="0">
                <a:solidFill>
                  <a:srgbClr val="FF0000"/>
                </a:solidFill>
              </a:rPr>
              <a:t>Bookmark This Page!</a:t>
            </a:r>
          </a:p>
          <a:p>
            <a:pPr marL="414955" lvl="1" indent="0">
              <a:buNone/>
            </a:pPr>
            <a:endParaRPr lang="en-US" sz="2178" dirty="0"/>
          </a:p>
          <a:p>
            <a:r>
              <a:rPr lang="en-US" sz="2178" dirty="0"/>
              <a:t>Count off from </a:t>
            </a:r>
            <a:r>
              <a:rPr lang="en-US" sz="2178" b="1" dirty="0" smtClean="0"/>
              <a:t>121 </a:t>
            </a:r>
            <a:r>
              <a:rPr lang="en-US" sz="2178" dirty="0" smtClean="0"/>
              <a:t>to </a:t>
            </a:r>
            <a:r>
              <a:rPr lang="en-US" sz="2178" b="1" dirty="0" smtClean="0"/>
              <a:t>133</a:t>
            </a:r>
            <a:endParaRPr lang="en-US" sz="2178" b="1" dirty="0"/>
          </a:p>
          <a:p>
            <a:pPr lvl="1"/>
            <a:r>
              <a:rPr lang="en-US" sz="2178" dirty="0">
                <a:solidFill>
                  <a:srgbClr val="FF0000"/>
                </a:solidFill>
              </a:rPr>
              <a:t>Remember Your Number!</a:t>
            </a:r>
          </a:p>
          <a:p>
            <a:endParaRPr lang="en-US" sz="2178" dirty="0"/>
          </a:p>
          <a:p>
            <a:r>
              <a:rPr lang="en-US" sz="2178" dirty="0"/>
              <a:t>Log In </a:t>
            </a:r>
            <a:r>
              <a:rPr lang="en-US" sz="2178" b="1" dirty="0">
                <a:solidFill>
                  <a:srgbClr val="FF0000"/>
                </a:solidFill>
              </a:rPr>
              <a:t>Now</a:t>
            </a:r>
            <a:r>
              <a:rPr lang="en-US" sz="2178" dirty="0"/>
              <a:t> to access your own personal Virtual Environment!  </a:t>
            </a:r>
          </a:p>
          <a:p>
            <a:pPr lvl="1"/>
            <a:r>
              <a:rPr lang="en-US" sz="2178" b="1" dirty="0" err="1" smtClean="0"/>
              <a:t>UserID</a:t>
            </a:r>
            <a:r>
              <a:rPr lang="en-US" sz="2178" b="1" dirty="0" smtClean="0"/>
              <a:t>          </a:t>
            </a:r>
            <a:r>
              <a:rPr lang="en-US" sz="2178" dirty="0"/>
              <a:t>: PTACCESS</a:t>
            </a:r>
            <a:r>
              <a:rPr lang="en-US" sz="2178" b="1" dirty="0">
                <a:solidFill>
                  <a:schemeClr val="accent1">
                    <a:lumMod val="75000"/>
                  </a:schemeClr>
                </a:solidFill>
              </a:rPr>
              <a:t>XXX</a:t>
            </a:r>
            <a:r>
              <a:rPr lang="en-US" sz="2178" dirty="0"/>
              <a:t> </a:t>
            </a:r>
            <a:r>
              <a:rPr lang="en-US" sz="2178" dirty="0">
                <a:solidFill>
                  <a:schemeClr val="accent6">
                    <a:lumMod val="75000"/>
                  </a:schemeClr>
                </a:solidFill>
              </a:rPr>
              <a:t>	</a:t>
            </a:r>
            <a:r>
              <a:rPr lang="en-US" sz="2178" dirty="0"/>
              <a:t>	Where </a:t>
            </a:r>
            <a:r>
              <a:rPr lang="en-US" sz="2178" b="1" dirty="0">
                <a:solidFill>
                  <a:schemeClr val="accent1">
                    <a:lumMod val="75000"/>
                  </a:schemeClr>
                </a:solidFill>
              </a:rPr>
              <a:t>XXX</a:t>
            </a:r>
            <a:r>
              <a:rPr lang="en-US" sz="2178" dirty="0"/>
              <a:t> is your number</a:t>
            </a:r>
          </a:p>
          <a:p>
            <a:pPr lvl="1">
              <a:buFont typeface="Wingdings" panose="05000000000000000000" pitchFamily="2" charset="2"/>
              <a:buChar char="§"/>
            </a:pPr>
            <a:r>
              <a:rPr lang="en-US" sz="2178" b="1" dirty="0"/>
              <a:t>Password     </a:t>
            </a:r>
            <a:r>
              <a:rPr lang="en-US" sz="2178" dirty="0"/>
              <a:t>: Pa$$w0rd			That’s a Zero, not and ‘O</a:t>
            </a:r>
            <a:r>
              <a:rPr lang="en-US" sz="2178" dirty="0" smtClean="0"/>
              <a:t>’</a:t>
            </a:r>
          </a:p>
          <a:p>
            <a:pPr lvl="1">
              <a:buFont typeface="Wingdings" panose="05000000000000000000" pitchFamily="2" charset="2"/>
              <a:buChar char="§"/>
            </a:pPr>
            <a:r>
              <a:rPr lang="en-US" sz="2178" b="1" dirty="0"/>
              <a:t>Your Host Computer: </a:t>
            </a:r>
            <a:r>
              <a:rPr lang="en-US" sz="2178" dirty="0"/>
              <a:t>COMPUTER</a:t>
            </a:r>
            <a:r>
              <a:rPr lang="en-US" sz="2178" b="1" dirty="0">
                <a:solidFill>
                  <a:schemeClr val="accent1">
                    <a:lumMod val="75000"/>
                  </a:schemeClr>
                </a:solidFill>
              </a:rPr>
              <a:t>XXX</a:t>
            </a:r>
            <a:r>
              <a:rPr lang="en-US" sz="2178" dirty="0"/>
              <a:t> </a:t>
            </a:r>
            <a:r>
              <a:rPr lang="en-US" sz="2178" dirty="0">
                <a:solidFill>
                  <a:schemeClr val="accent6">
                    <a:lumMod val="75000"/>
                  </a:schemeClr>
                </a:solidFill>
              </a:rPr>
              <a:t>	</a:t>
            </a:r>
            <a:r>
              <a:rPr lang="en-US" sz="2178" dirty="0"/>
              <a:t>Where </a:t>
            </a:r>
            <a:r>
              <a:rPr lang="en-US" sz="2178" b="1" dirty="0">
                <a:solidFill>
                  <a:schemeClr val="accent1">
                    <a:lumMod val="75000"/>
                  </a:schemeClr>
                </a:solidFill>
              </a:rPr>
              <a:t>XXX</a:t>
            </a:r>
            <a:r>
              <a:rPr lang="en-US" sz="2178" dirty="0"/>
              <a:t> is your number</a:t>
            </a:r>
            <a:endParaRPr lang="en-US" sz="2178" b="1" dirty="0"/>
          </a:p>
          <a:p>
            <a:pPr marL="201168" lvl="1" indent="0">
              <a:buNone/>
            </a:pPr>
            <a:endParaRPr lang="en-US" sz="2178" dirty="0"/>
          </a:p>
          <a:p>
            <a:pPr lvl="1">
              <a:buFont typeface="Wingdings" panose="05000000000000000000" pitchFamily="2" charset="2"/>
              <a:buChar char="§"/>
            </a:pPr>
            <a:r>
              <a:rPr lang="en-US" sz="2178" b="1" dirty="0"/>
              <a:t>Access Code</a:t>
            </a:r>
            <a:r>
              <a:rPr lang="en-US" sz="2178" dirty="0"/>
              <a:t>: Pa$$w0rd			That’s a Zero, not and ‘O’</a:t>
            </a:r>
          </a:p>
          <a:p>
            <a:pPr>
              <a:buFont typeface="Wingdings" panose="05000000000000000000" pitchFamily="2" charset="2"/>
              <a:buChar char="§"/>
            </a:pPr>
            <a:endParaRPr lang="en-US" sz="1951" dirty="0"/>
          </a:p>
          <a:p>
            <a:pPr marL="0" indent="0">
              <a:buNone/>
            </a:pPr>
            <a:endParaRPr lang="en-US" sz="1951" dirty="0"/>
          </a:p>
          <a:p>
            <a:pPr marL="0" indent="0">
              <a:buNone/>
            </a:pPr>
            <a:endParaRPr lang="en-US" dirty="0"/>
          </a:p>
        </p:txBody>
      </p:sp>
    </p:spTree>
    <p:extLst>
      <p:ext uri="{BB962C8B-B14F-4D97-AF65-F5344CB8AC3E}">
        <p14:creationId xmlns:p14="http://schemas.microsoft.com/office/powerpoint/2010/main" val="344290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5215" y="2271288"/>
            <a:ext cx="8617835" cy="3974358"/>
          </a:xfrm>
          <a:prstGeom prst="rect">
            <a:avLst/>
          </a:prstGeom>
          <a:noFill/>
        </p:spPr>
        <p:txBody>
          <a:bodyPr wrap="square" rtlCol="0">
            <a:spAutoFit/>
          </a:bodyPr>
          <a:lstStyle/>
          <a:p>
            <a:r>
              <a:rPr lang="en-US" sz="2803" dirty="0"/>
              <a:t>When connecting to your labs, </a:t>
            </a:r>
            <a:endParaRPr lang="en-US" sz="2803" dirty="0" smtClean="0"/>
          </a:p>
          <a:p>
            <a:pPr marL="457200" indent="-457200">
              <a:buFont typeface="Arial" panose="020B0604020202020204" pitchFamily="34" charset="0"/>
              <a:buChar char="•"/>
            </a:pPr>
            <a:r>
              <a:rPr lang="en-US" sz="2803" dirty="0" smtClean="0"/>
              <a:t>Require HTML </a:t>
            </a:r>
            <a:r>
              <a:rPr lang="en-US" sz="2803" dirty="0"/>
              <a:t>5 browser on your local computer </a:t>
            </a:r>
            <a:endParaRPr lang="en-US" sz="2803" dirty="0" smtClean="0"/>
          </a:p>
          <a:p>
            <a:pPr marL="457200" indent="-457200">
              <a:buFont typeface="Arial" panose="020B0604020202020204" pitchFamily="34" charset="0"/>
              <a:buChar char="•"/>
            </a:pPr>
            <a:r>
              <a:rPr lang="en-US" sz="2803" dirty="0" smtClean="0"/>
              <a:t>Put Browser (prior </a:t>
            </a:r>
            <a:r>
              <a:rPr lang="en-US" sz="2803" dirty="0"/>
              <a:t>to logging </a:t>
            </a:r>
            <a:r>
              <a:rPr lang="en-US" sz="2803" dirty="0" smtClean="0"/>
              <a:t>in) in either </a:t>
            </a:r>
          </a:p>
          <a:p>
            <a:pPr marL="914400" lvl="1" indent="-457200">
              <a:buFont typeface="Arial" panose="020B0604020202020204" pitchFamily="34" charset="0"/>
              <a:buChar char="•"/>
            </a:pPr>
            <a:r>
              <a:rPr lang="en-US" sz="2803" dirty="0" smtClean="0"/>
              <a:t>Maximized </a:t>
            </a:r>
            <a:r>
              <a:rPr lang="en-US" sz="2803" dirty="0"/>
              <a:t>window </a:t>
            </a:r>
            <a:endParaRPr lang="en-US" sz="2803" dirty="0" smtClean="0"/>
          </a:p>
          <a:p>
            <a:pPr marL="914400" lvl="1" indent="-457200">
              <a:buFont typeface="Arial" panose="020B0604020202020204" pitchFamily="34" charset="0"/>
              <a:buChar char="•"/>
            </a:pPr>
            <a:r>
              <a:rPr lang="en-US" sz="2803" dirty="0" smtClean="0"/>
              <a:t>Full </a:t>
            </a:r>
            <a:r>
              <a:rPr lang="en-US" sz="2803" dirty="0"/>
              <a:t>Screen Mode (preferred</a:t>
            </a:r>
            <a:r>
              <a:rPr lang="en-US" sz="2803" dirty="0" smtClean="0"/>
              <a:t>)</a:t>
            </a:r>
            <a:endParaRPr lang="en-US" sz="2803" dirty="0"/>
          </a:p>
          <a:p>
            <a:endParaRPr lang="en-US" sz="2803" dirty="0"/>
          </a:p>
          <a:p>
            <a:r>
              <a:rPr lang="en-US" sz="2803" dirty="0"/>
              <a:t>Once you log in, your resolution will be locked until you disconnect from your remote lab and reconnect at a different screen/window size.</a:t>
            </a:r>
          </a:p>
        </p:txBody>
      </p:sp>
      <p:sp>
        <p:nvSpPr>
          <p:cNvPr id="3" name="Title 1"/>
          <p:cNvSpPr txBox="1">
            <a:spLocks/>
          </p:cNvSpPr>
          <p:nvPr/>
        </p:nvSpPr>
        <p:spPr>
          <a:xfrm>
            <a:off x="2149336" y="1129163"/>
            <a:ext cx="7893328" cy="9950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3" dirty="0"/>
              <a:t>Maximizing Virtual Lab Window</a:t>
            </a:r>
          </a:p>
        </p:txBody>
      </p:sp>
    </p:spTree>
    <p:extLst>
      <p:ext uri="{BB962C8B-B14F-4D97-AF65-F5344CB8AC3E}">
        <p14:creationId xmlns:p14="http://schemas.microsoft.com/office/powerpoint/2010/main" val="2385083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11320"/>
            <a:ext cx="9151684" cy="5147823"/>
          </a:xfrm>
          <a:prstGeom prst="rect">
            <a:avLst/>
          </a:prstGeom>
        </p:spPr>
      </p:pic>
      <p:sp>
        <p:nvSpPr>
          <p:cNvPr id="7" name="TextBox 6"/>
          <p:cNvSpPr txBox="1"/>
          <p:nvPr/>
        </p:nvSpPr>
        <p:spPr>
          <a:xfrm>
            <a:off x="2225601" y="3454742"/>
            <a:ext cx="7740799" cy="1324722"/>
          </a:xfrm>
          <a:prstGeom prst="rect">
            <a:avLst/>
          </a:prstGeom>
          <a:noFill/>
        </p:spPr>
        <p:txBody>
          <a:bodyPr wrap="square" rtlCol="0">
            <a:spAutoFit/>
          </a:bodyPr>
          <a:lstStyle/>
          <a:p>
            <a:r>
              <a:rPr lang="en-US" sz="2002" b="1" dirty="0">
                <a:solidFill>
                  <a:schemeClr val="bg1"/>
                </a:solidFill>
              </a:rPr>
              <a:t>To avoid confusion with multiple task &amp; tile bars, it is advisable to place your browser into Full Screen mode.  Steps may be different based on which browser you are using.  Most browsers can be toggled in and out of Full Screen mode by hitting the </a:t>
            </a:r>
            <a:r>
              <a:rPr lang="en-US" sz="2002" b="1" dirty="0">
                <a:solidFill>
                  <a:srgbClr val="FFFF00"/>
                </a:solidFill>
              </a:rPr>
              <a:t>F11</a:t>
            </a:r>
            <a:r>
              <a:rPr lang="en-US" sz="2002" b="1" dirty="0">
                <a:solidFill>
                  <a:schemeClr val="bg1"/>
                </a:solidFill>
              </a:rPr>
              <a:t> </a:t>
            </a:r>
            <a:r>
              <a:rPr lang="en-US" sz="2002" b="1" dirty="0">
                <a:solidFill>
                  <a:srgbClr val="FFFF00"/>
                </a:solidFill>
              </a:rPr>
              <a:t>key</a:t>
            </a:r>
            <a:r>
              <a:rPr lang="en-US" sz="2002" b="1" dirty="0">
                <a:solidFill>
                  <a:schemeClr val="bg1"/>
                </a:solidFill>
              </a:rPr>
              <a:t>.</a:t>
            </a:r>
          </a:p>
        </p:txBody>
      </p:sp>
      <p:sp>
        <p:nvSpPr>
          <p:cNvPr id="4" name="TextBox 3"/>
          <p:cNvSpPr txBox="1"/>
          <p:nvPr/>
        </p:nvSpPr>
        <p:spPr>
          <a:xfrm>
            <a:off x="3193201" y="5336545"/>
            <a:ext cx="5805600" cy="554254"/>
          </a:xfrm>
          <a:prstGeom prst="rect">
            <a:avLst/>
          </a:prstGeom>
          <a:noFill/>
        </p:spPr>
        <p:txBody>
          <a:bodyPr wrap="square" rtlCol="0">
            <a:spAutoFit/>
          </a:bodyPr>
          <a:lstStyle/>
          <a:p>
            <a:pPr algn="ctr"/>
            <a:r>
              <a:rPr lang="en-US" sz="1501" b="1" dirty="0"/>
              <a:t>Once in Full-Screen Mode, your taskbar will disappear and your browser title bar will auto hide.</a:t>
            </a:r>
          </a:p>
        </p:txBody>
      </p:sp>
    </p:spTree>
    <p:extLst>
      <p:ext uri="{BB962C8B-B14F-4D97-AF65-F5344CB8AC3E}">
        <p14:creationId xmlns:p14="http://schemas.microsoft.com/office/powerpoint/2010/main" val="2667905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2549723" y="866529"/>
            <a:ext cx="7092555" cy="585225"/>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203" b="1" spc="150" dirty="0">
                <a:ln w="11430"/>
                <a:solidFill>
                  <a:srgbClr val="F8F8F8"/>
                </a:solidFill>
              </a:rPr>
              <a:t>ProTech Remote Lab File Retrieval  </a:t>
            </a:r>
          </a:p>
        </p:txBody>
      </p:sp>
      <p:sp>
        <p:nvSpPr>
          <p:cNvPr id="4" name="TextBox 3"/>
          <p:cNvSpPr txBox="1"/>
          <p:nvPr/>
        </p:nvSpPr>
        <p:spPr>
          <a:xfrm>
            <a:off x="2558874" y="4344168"/>
            <a:ext cx="2135393" cy="831510"/>
          </a:xfrm>
          <a:prstGeom prst="rect">
            <a:avLst/>
          </a:prstGeom>
          <a:noFill/>
        </p:spPr>
        <p:txBody>
          <a:bodyPr wrap="square" rtlCol="0">
            <a:spAutoFit/>
          </a:bodyPr>
          <a:lstStyle/>
          <a:p>
            <a:r>
              <a:rPr lang="en-US" sz="1201" b="1" dirty="0">
                <a:solidFill>
                  <a:schemeClr val="bg1"/>
                </a:solidFill>
              </a:rPr>
              <a:t>Select the ProTech FTP icon from the desktop.  If the icon is not present, then this feature is not available.</a:t>
            </a:r>
          </a:p>
        </p:txBody>
      </p:sp>
      <p:sp>
        <p:nvSpPr>
          <p:cNvPr id="5" name="Right Arrow 4"/>
          <p:cNvSpPr/>
          <p:nvPr/>
        </p:nvSpPr>
        <p:spPr>
          <a:xfrm rot="8289877">
            <a:off x="1826479" y="4965244"/>
            <a:ext cx="762641"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7" name="TextBox 6"/>
          <p:cNvSpPr txBox="1"/>
          <p:nvPr/>
        </p:nvSpPr>
        <p:spPr>
          <a:xfrm>
            <a:off x="2586329" y="2846187"/>
            <a:ext cx="2211657" cy="1016304"/>
          </a:xfrm>
          <a:prstGeom prst="rect">
            <a:avLst/>
          </a:prstGeom>
          <a:noFill/>
        </p:spPr>
        <p:txBody>
          <a:bodyPr wrap="square" rtlCol="0">
            <a:spAutoFit/>
          </a:bodyPr>
          <a:lstStyle/>
          <a:p>
            <a:r>
              <a:rPr lang="en-US" sz="1201" b="1" dirty="0">
                <a:solidFill>
                  <a:schemeClr val="bg1"/>
                </a:solidFill>
              </a:rPr>
              <a:t>Create a compressed archive of your lab files and place on your desktop (alphanumeric characters only, no spaces, 500MB MAX file size).</a:t>
            </a:r>
          </a:p>
        </p:txBody>
      </p:sp>
      <p:sp>
        <p:nvSpPr>
          <p:cNvPr id="8" name="Right Arrow 7"/>
          <p:cNvSpPr/>
          <p:nvPr/>
        </p:nvSpPr>
        <p:spPr>
          <a:xfrm rot="10800000">
            <a:off x="1876128" y="2919366"/>
            <a:ext cx="710201"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3723917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2078411" y="2437567"/>
            <a:ext cx="1958460" cy="461921"/>
          </a:xfrm>
          <a:prstGeom prst="rect">
            <a:avLst/>
          </a:prstGeom>
          <a:noFill/>
        </p:spPr>
        <p:txBody>
          <a:bodyPr wrap="square" rtlCol="0">
            <a:spAutoFit/>
          </a:bodyPr>
          <a:lstStyle/>
          <a:p>
            <a:r>
              <a:rPr lang="en-US" sz="1201" b="1" dirty="0">
                <a:solidFill>
                  <a:schemeClr val="bg1"/>
                </a:solidFill>
              </a:rPr>
              <a:t>Enter your PTACCESS## or PTACCESS###</a:t>
            </a:r>
          </a:p>
        </p:txBody>
      </p:sp>
      <p:sp>
        <p:nvSpPr>
          <p:cNvPr id="4" name="Right Arrow 3"/>
          <p:cNvSpPr/>
          <p:nvPr/>
        </p:nvSpPr>
        <p:spPr>
          <a:xfrm>
            <a:off x="4036871" y="2540279"/>
            <a:ext cx="991433"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5" name="TextBox 4"/>
          <p:cNvSpPr txBox="1"/>
          <p:nvPr/>
        </p:nvSpPr>
        <p:spPr>
          <a:xfrm>
            <a:off x="2078411" y="2969127"/>
            <a:ext cx="1958460" cy="277127"/>
          </a:xfrm>
          <a:prstGeom prst="rect">
            <a:avLst/>
          </a:prstGeom>
          <a:noFill/>
        </p:spPr>
        <p:txBody>
          <a:bodyPr wrap="square" rtlCol="0">
            <a:spAutoFit/>
          </a:bodyPr>
          <a:lstStyle/>
          <a:p>
            <a:r>
              <a:rPr lang="en-US" sz="1201" b="1" dirty="0">
                <a:solidFill>
                  <a:schemeClr val="bg1"/>
                </a:solidFill>
              </a:rPr>
              <a:t>Click Browse</a:t>
            </a:r>
          </a:p>
        </p:txBody>
      </p:sp>
      <p:sp>
        <p:nvSpPr>
          <p:cNvPr id="6" name="Right Arrow 5"/>
          <p:cNvSpPr/>
          <p:nvPr/>
        </p:nvSpPr>
        <p:spPr>
          <a:xfrm rot="21322218">
            <a:off x="3120698" y="2964619"/>
            <a:ext cx="2593800" cy="10936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1965003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1977743" y="2361304"/>
            <a:ext cx="2135393" cy="646716"/>
          </a:xfrm>
          <a:prstGeom prst="rect">
            <a:avLst/>
          </a:prstGeom>
          <a:noFill/>
        </p:spPr>
        <p:txBody>
          <a:bodyPr wrap="square" rtlCol="0">
            <a:spAutoFit/>
          </a:bodyPr>
          <a:lstStyle/>
          <a:p>
            <a:r>
              <a:rPr lang="en-US" sz="1201" b="1" dirty="0">
                <a:solidFill>
                  <a:schemeClr val="bg1"/>
                </a:solidFill>
              </a:rPr>
              <a:t>Navigate to the location of your lab file archive and click Open</a:t>
            </a:r>
          </a:p>
        </p:txBody>
      </p:sp>
    </p:spTree>
    <p:extLst>
      <p:ext uri="{BB962C8B-B14F-4D97-AF65-F5344CB8AC3E}">
        <p14:creationId xmlns:p14="http://schemas.microsoft.com/office/powerpoint/2010/main" val="3132998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27585</TotalTime>
  <Words>3128</Words>
  <Application>Microsoft Office PowerPoint</Application>
  <PresentationFormat>Widescreen</PresentationFormat>
  <Paragraphs>703</Paragraphs>
  <Slides>38</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SimSun</vt:lpstr>
      <vt:lpstr>Arial</vt:lpstr>
      <vt:lpstr>Calibri</vt:lpstr>
      <vt:lpstr>Calibri Light</vt:lpstr>
      <vt:lpstr>Consolas</vt:lpstr>
      <vt:lpstr>Courier New</vt:lpstr>
      <vt:lpstr>Lucida Sans Unicode</vt:lpstr>
      <vt:lpstr>MS Shell Dlg</vt:lpstr>
      <vt:lpstr>Times New Roman</vt:lpstr>
      <vt:lpstr>Wingdings</vt:lpstr>
      <vt:lpstr>Retrospect</vt:lpstr>
      <vt:lpstr>PowerPoint Presentation</vt:lpstr>
      <vt:lpstr>Advanced Spring</vt:lpstr>
      <vt:lpstr>Core Spring Lab Manual and Presentation</vt:lpstr>
      <vt:lpstr>Virtual Lab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Installation Locations</vt:lpstr>
      <vt:lpstr>Your Tools</vt:lpstr>
      <vt:lpstr>The Application Context</vt:lpstr>
      <vt:lpstr>Lab 1 Introduction to Spring Boot</vt:lpstr>
      <vt:lpstr>Controlling Spring Boot  Auto-Configuration</vt:lpstr>
      <vt:lpstr>Lab 2 More Spring Boot : GotCha’s</vt:lpstr>
      <vt:lpstr>Day 1: What Have We Learned?</vt:lpstr>
      <vt:lpstr>Introduction to Day 2!</vt:lpstr>
      <vt:lpstr>Lab 3 Spring and JMS</vt:lpstr>
      <vt:lpstr>Lab 4 Spring Batch</vt:lpstr>
      <vt:lpstr>Lab 5: Introduction to Spring Integration</vt:lpstr>
      <vt:lpstr>Lab 6: Messages and Channels</vt:lpstr>
      <vt:lpstr>Day 2: What Have We Learned?</vt:lpstr>
      <vt:lpstr>Introduction to Day 3</vt:lpstr>
      <vt:lpstr>PowerPoint Presentation</vt:lpstr>
      <vt:lpstr>Lab 7: Endpoints</vt:lpstr>
      <vt:lpstr>Lab 8: Introduction to Spring XD</vt:lpstr>
      <vt:lpstr>Lab 9: XD Modules</vt:lpstr>
      <vt:lpstr>Lab 9: XD Modules Filters</vt:lpstr>
      <vt:lpstr>Lab 9: XD Modules Challenge</vt:lpstr>
      <vt:lpstr>What Have We Learned?</vt:lpstr>
      <vt:lpstr>PowerPoint Presentation</vt:lpstr>
      <vt:lpstr>Lab 7 Couchbase Server</vt:lpstr>
      <vt:lpstr>Day 3: What Have We Learned?</vt:lpstr>
      <vt:lpstr>What Have We Learned?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bbirze</dc:creator>
  <cp:lastModifiedBy>brigitte birze</cp:lastModifiedBy>
  <cp:revision>271</cp:revision>
  <dcterms:created xsi:type="dcterms:W3CDTF">2015-09-18T22:30:12Z</dcterms:created>
  <dcterms:modified xsi:type="dcterms:W3CDTF">2017-02-12T17:38:34Z</dcterms:modified>
</cp:coreProperties>
</file>